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29" r:id="rId1"/>
  </p:sldMasterIdLst>
  <p:notesMasterIdLst>
    <p:notesMasterId r:id="rId38"/>
  </p:notesMasterIdLst>
  <p:handoutMasterIdLst>
    <p:handoutMasterId r:id="rId39"/>
  </p:handoutMasterIdLst>
  <p:sldIdLst>
    <p:sldId id="1181" r:id="rId2"/>
    <p:sldId id="475" r:id="rId3"/>
    <p:sldId id="1084" r:id="rId4"/>
    <p:sldId id="1098" r:id="rId5"/>
    <p:sldId id="939" r:id="rId6"/>
    <p:sldId id="945" r:id="rId7"/>
    <p:sldId id="1123" r:id="rId8"/>
    <p:sldId id="1156" r:id="rId9"/>
    <p:sldId id="1106" r:id="rId10"/>
    <p:sldId id="1107" r:id="rId11"/>
    <p:sldId id="1108" r:id="rId12"/>
    <p:sldId id="1141" r:id="rId13"/>
    <p:sldId id="1115" r:id="rId14"/>
    <p:sldId id="1134" r:id="rId15"/>
    <p:sldId id="1135" r:id="rId16"/>
    <p:sldId id="1136" r:id="rId17"/>
    <p:sldId id="647" r:id="rId18"/>
    <p:sldId id="1121" r:id="rId19"/>
    <p:sldId id="1120" r:id="rId20"/>
    <p:sldId id="301" r:id="rId21"/>
    <p:sldId id="302" r:id="rId22"/>
    <p:sldId id="875" r:id="rId23"/>
    <p:sldId id="1112" r:id="rId24"/>
    <p:sldId id="1127" r:id="rId25"/>
    <p:sldId id="1128" r:id="rId26"/>
    <p:sldId id="1129" r:id="rId27"/>
    <p:sldId id="1122" r:id="rId28"/>
    <p:sldId id="1149" r:id="rId29"/>
    <p:sldId id="1150" r:id="rId30"/>
    <p:sldId id="1148" r:id="rId31"/>
    <p:sldId id="1118" r:id="rId32"/>
    <p:sldId id="1119" r:id="rId33"/>
    <p:sldId id="736" r:id="rId34"/>
    <p:sldId id="1151" r:id="rId35"/>
    <p:sldId id="1152" r:id="rId36"/>
    <p:sldId id="1176" r:id="rId37"/>
  </p:sldIdLst>
  <p:sldSz cx="9144000" cy="6858000" type="screen4x3"/>
  <p:notesSz cx="7102475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CC"/>
    <a:srgbClr val="FF0000"/>
    <a:srgbClr val="00682F"/>
    <a:srgbClr val="000066"/>
    <a:srgbClr val="5F5F5F"/>
    <a:srgbClr val="003399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8" autoAdjust="0"/>
    <p:restoredTop sz="94767" autoAdjust="0"/>
  </p:normalViewPr>
  <p:slideViewPr>
    <p:cSldViewPr>
      <p:cViewPr varScale="1">
        <p:scale>
          <a:sx n="63" d="100"/>
          <a:sy n="63" d="100"/>
        </p:scale>
        <p:origin x="13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028"/>
    </p:cViewPr>
  </p:sorterViewPr>
  <p:notesViewPr>
    <p:cSldViewPr>
      <p:cViewPr varScale="1">
        <p:scale>
          <a:sx n="76" d="100"/>
          <a:sy n="76" d="100"/>
        </p:scale>
        <p:origin x="3018" y="102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33C4857-FF8F-4FFD-A78B-0B23BC439DD6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5239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 bwMode="auto">
          <a:xfrm>
            <a:off x="4022725" y="0"/>
            <a:ext cx="3078163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6D020A9B-F040-4462-B28A-8AF594FC6CB9}" type="datetimeFigureOut">
              <a:rPr lang="pl-PL"/>
              <a:pPr>
                <a:defRPr/>
              </a:pPr>
              <a:t>01.12.2022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3250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dirty="0"/>
              <a:t>Kliknij, aby edytować style wzorca tekstu</a:t>
            </a:r>
          </a:p>
          <a:p>
            <a:pPr lvl="1"/>
            <a:r>
              <a:rPr lang="pl-PL" noProof="0" dirty="0"/>
              <a:t>Drugi poziom</a:t>
            </a:r>
          </a:p>
          <a:p>
            <a:pPr lvl="2"/>
            <a:r>
              <a:rPr lang="pl-PL" noProof="0" dirty="0"/>
              <a:t>Trzeci poziom</a:t>
            </a:r>
          </a:p>
          <a:p>
            <a:pPr lvl="3"/>
            <a:r>
              <a:rPr lang="pl-PL" noProof="0" dirty="0"/>
              <a:t>Czwarty poziom</a:t>
            </a:r>
          </a:p>
          <a:p>
            <a:pPr lvl="4"/>
            <a:r>
              <a:rPr lang="pl-PL" noProof="0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 b="0"/>
            </a:lvl1pPr>
          </a:lstStyle>
          <a:p>
            <a:pPr>
              <a:defRPr/>
            </a:pPr>
            <a:fld id="{FE953F1A-2C0E-4F27-956B-8DDA4D67FC7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926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ymbol zastępczy notatek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Symbol zastępczy numeru slajdu 3"/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72F6DD-667C-4D23-A7C4-A9CC7A6CF5EF}" type="slidenum">
              <a:rPr lang="pl-PL" altLang="pl-PL" b="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pl-PL" altLang="pl-PL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33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ymbol zastępczy notatek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Symbol zastępczy numeru slajdu 3"/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72F6DD-667C-4D23-A7C4-A9CC7A6CF5EF}" type="slidenum">
              <a:rPr lang="pl-PL" altLang="pl-PL" b="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pl-PL" altLang="pl-PL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3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Symbol zastępczy notatek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47738" eaLnBrk="1" hangingPunct="1">
              <a:spcBef>
                <a:spcPct val="0"/>
              </a:spcBef>
            </a:pPr>
            <a:endParaRPr lang="pl-PL" altLang="pl-PL" sz="25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Symbol zastępczy numeru slajdu 3"/>
          <p:cNvSpPr txBox="1">
            <a:spLocks noGrp="1"/>
          </p:cNvSpPr>
          <p:nvPr/>
        </p:nvSpPr>
        <p:spPr bwMode="auto">
          <a:xfrm>
            <a:off x="4022725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872F6DD-667C-4D23-A7C4-A9CC7A6CF5EF}" type="slidenum">
              <a:rPr lang="pl-PL" altLang="pl-PL" b="0">
                <a:solidFill>
                  <a:schemeClr val="tx2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pl-PL" altLang="pl-PL" b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17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98EB1404-D19A-4F16-9192-1E7CABB492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3775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1CDF4343-BFA4-4139-9792-384776F5E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>
            <a:extLst>
              <a:ext uri="{FF2B5EF4-FFF2-40B4-BE49-F238E27FC236}">
                <a16:creationId xmlns:a16="http://schemas.microsoft.com/office/drawing/2014/main" id="{0745AA37-FCCE-19F4-5233-21084ED89A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4" y="6286500"/>
            <a:ext cx="941189" cy="396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dirty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cs typeface="Arial" panose="020B0604020202020204" pitchFamily="34" charset="0"/>
              </a:rPr>
              <a:t>strona</a:t>
            </a:r>
            <a:r>
              <a:rPr lang="de-DE" altLang="pl-PL" sz="1000" dirty="0">
                <a:cs typeface="Arial" panose="020B0604020202020204" pitchFamily="34" charset="0"/>
              </a:rPr>
              <a:t> </a:t>
            </a:r>
            <a:fld id="{E3F3D7A2-3048-445A-8B82-6BE4D54F0268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35310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5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2685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DC7AAC77-DE9E-4C54-B414-D3AC25166B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A648356-0826-4A2F-AC31-2D85F901C0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pl-PL" altLang="pl-PL" b="0"/>
          </a:p>
        </p:txBody>
      </p:sp>
      <p:sp>
        <p:nvSpPr>
          <p:cNvPr id="2" name="Text Box 31">
            <a:extLst>
              <a:ext uri="{FF2B5EF4-FFF2-40B4-BE49-F238E27FC236}">
                <a16:creationId xmlns:a16="http://schemas.microsoft.com/office/drawing/2014/main" id="{B39DE0FA-4ED3-6E76-8EED-DB7D9A99E1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06875" y="6286500"/>
            <a:ext cx="730250" cy="396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de-DE" altLang="pl-PL" sz="1000" dirty="0">
              <a:cs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pl-PL" altLang="pl-PL" sz="1000" dirty="0">
                <a:cs typeface="Arial" panose="020B0604020202020204" pitchFamily="34" charset="0"/>
              </a:rPr>
              <a:t>strona</a:t>
            </a:r>
            <a:r>
              <a:rPr lang="de-DE" altLang="pl-PL" sz="1000" dirty="0">
                <a:cs typeface="Arial" panose="020B0604020202020204" pitchFamily="34" charset="0"/>
              </a:rPr>
              <a:t> </a:t>
            </a:r>
            <a:fld id="{E3F3D7A2-3048-445A-8B82-6BE4D54F0268}" type="slidenum">
              <a:rPr lang="de-DE" altLang="pl-PL" sz="1000" smtClean="0"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de-DE" altLang="pl-PL" sz="1000" dirty="0"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  <p:sldLayoutId id="2147484368" r:id="rId2"/>
    <p:sldLayoutId id="2147484369" r:id="rId3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 b="1">
          <a:solidFill>
            <a:srgbClr val="000000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25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w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9.wmf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0.wmf"/><Relationship Id="rId2" Type="http://schemas.openxmlformats.org/officeDocument/2006/relationships/audio" Target="../media/media15.m4a"/><Relationship Id="rId16" Type="http://schemas.openxmlformats.org/officeDocument/2006/relationships/oleObject" Target="../embeddings/oleObject9.bin"/><Relationship Id="rId1" Type="http://schemas.microsoft.com/office/2007/relationships/media" Target="../media/media15.m4a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jpe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4.wmf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9.wmf"/><Relationship Id="rId18" Type="http://schemas.openxmlformats.org/officeDocument/2006/relationships/image" Target="../media/image3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36.jpeg"/><Relationship Id="rId2" Type="http://schemas.openxmlformats.org/officeDocument/2006/relationships/audio" Target="../media/media16.m4a"/><Relationship Id="rId16" Type="http://schemas.openxmlformats.org/officeDocument/2006/relationships/image" Target="../media/image30.wmf"/><Relationship Id="rId1" Type="http://schemas.microsoft.com/office/2007/relationships/media" Target="../media/media16.m4a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1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40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em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61.emf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emf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jpe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12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emf"/><Relationship Id="rId11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6.jpeg"/><Relationship Id="rId4" Type="http://schemas.openxmlformats.org/officeDocument/2006/relationships/image" Target="../media/image18.jp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24.emf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93CCA8D-63FC-DDC7-134E-5069045AF60B}"/>
              </a:ext>
            </a:extLst>
          </p:cNvPr>
          <p:cNvSpPr txBox="1"/>
          <p:nvPr/>
        </p:nvSpPr>
        <p:spPr>
          <a:xfrm>
            <a:off x="904875" y="1671638"/>
            <a:ext cx="733425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dirty="0">
                <a:solidFill>
                  <a:srgbClr val="00000A"/>
                </a:solidFill>
                <a:effectLst/>
                <a:latin typeface="+mn-lt"/>
                <a:ea typeface="Times New Roman" panose="02020603050405020304" pitchFamily="18" charset="0"/>
              </a:rPr>
              <a:t>Metodyka pomiarów podstawowych wielkości elektrycznych</a:t>
            </a:r>
            <a:endParaRPr lang="pl-PL" sz="8800" b="1" dirty="0">
              <a:latin typeface="+mn-lt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213DA2BB-7310-A500-94E7-1AD9B8518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971" y="5186362"/>
            <a:ext cx="4826000" cy="16319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l-PL" altLang="pl-PL" dirty="0">
                <a:solidFill>
                  <a:schemeClr val="tx1"/>
                </a:solidFill>
                <a:latin typeface="+mj-lt"/>
              </a:rPr>
              <a:t>Marek KURKOWSKI</a:t>
            </a:r>
          </a:p>
          <a:p>
            <a:pPr algn="r" eaLnBrk="1" hangingPunct="1">
              <a:defRPr/>
            </a:pPr>
            <a:endParaRPr lang="pl-PL" altLang="pl-PL" sz="1600" dirty="0">
              <a:solidFill>
                <a:schemeClr val="tx1"/>
              </a:solidFill>
              <a:latin typeface="+mj-lt"/>
            </a:endParaRP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POLITECHNIKA CZĘSTOCHOWSKA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WYDZIAŁ ELEKTRYCZNY</a:t>
            </a:r>
          </a:p>
          <a:p>
            <a:pPr algn="r" eaLnBrk="1" hangingPunct="1">
              <a:defRPr/>
            </a:pPr>
            <a:r>
              <a:rPr lang="pl-PL" altLang="pl-PL" sz="2000" dirty="0">
                <a:solidFill>
                  <a:schemeClr val="tx1"/>
                </a:solidFill>
                <a:latin typeface="+mj-lt"/>
              </a:rPr>
              <a:t>Częstochowa 2022 </a:t>
            </a:r>
          </a:p>
        </p:txBody>
      </p:sp>
      <p:sp>
        <p:nvSpPr>
          <p:cNvPr id="6" name="pole tekstowe 4">
            <a:extLst>
              <a:ext uri="{FF2B5EF4-FFF2-40B4-BE49-F238E27FC236}">
                <a16:creationId xmlns:a16="http://schemas.microsoft.com/office/drawing/2014/main" id="{1BE964D0-8D7F-A2ED-1D9F-488E629BF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3832225"/>
            <a:ext cx="8842375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z="1800" dirty="0">
                <a:solidFill>
                  <a:schemeClr val="tx1"/>
                </a:solidFill>
                <a:latin typeface="+mj-lt"/>
              </a:rPr>
              <a:t>Projekt finansowany w ramach programu Ministra Nauki i Szkolnictwa Wyższego pod nazwą „Regionalna Inicjatywa Doskonałości” w latach 2019-2022 nr projektu 020/RID/2018/19, kwota finansowania 12 000 000 PLN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FDDF9B-7356-2BFE-1F68-3BBB4C78F94E}"/>
              </a:ext>
            </a:extLst>
          </p:cNvPr>
          <p:cNvSpPr txBox="1"/>
          <p:nvPr/>
        </p:nvSpPr>
        <p:spPr>
          <a:xfrm>
            <a:off x="0" y="188913"/>
            <a:ext cx="9110663" cy="461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3A467819-5CC2-D0F0-CB69-CB40AF240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82289"/>
      </p:ext>
    </p:extLst>
  </p:cSld>
  <p:clrMapOvr>
    <a:masterClrMapping/>
  </p:clrMapOvr>
  <p:transition advClick="0" advTm="37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ECEFE5B-C12B-4516-809A-E67AFC94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16832"/>
            <a:ext cx="8424936" cy="67108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BB369E9-2862-4A61-A728-DF10B30E5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845327"/>
            <a:ext cx="7200800" cy="24964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8430CD3-83BA-494D-9388-F62CF1EED698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AAA320CC-A0B1-4CE6-8431-5B23D3390A9B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B1F87B0-299D-C6D0-3D1D-543B5B138F28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97631447-8591-FA47-E69E-528F5FA67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71106"/>
      </p:ext>
    </p:extLst>
  </p:cSld>
  <p:clrMapOvr>
    <a:masterClrMapping/>
  </p:clrMapOvr>
  <p:transition advClick="0" advTm="5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3554CF5-75FA-4161-8301-78A9FA2E1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2005864"/>
            <a:ext cx="8226771" cy="4123898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1C9CE123-EF13-4310-A021-136BFC42AACD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3BB4C34-749A-E568-BCD9-8A59D6C02D52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F27528E5-1D1D-3D9F-64A9-04FF32CEC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59619"/>
      </p:ext>
    </p:extLst>
  </p:cSld>
  <p:clrMapOvr>
    <a:masterClrMapping/>
  </p:clrMapOvr>
  <p:transition advClick="0" advTm="69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CE93965-4AAD-46E5-B848-17D3E3BEF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112523"/>
            <a:ext cx="8801788" cy="4052781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A3D52B0-17D8-251E-A474-035B7278A0A3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5C263260-0B6F-9FFC-C0FD-023071650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20127"/>
      </p:ext>
    </p:extLst>
  </p:cSld>
  <p:clrMapOvr>
    <a:masterClrMapping/>
  </p:clrMapOvr>
  <p:transition advClick="0" advTm="66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20F82E8-C9C2-419C-8B88-C394E194E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" y="2204864"/>
            <a:ext cx="8867139" cy="280831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FB494C0-1B76-2106-DA2F-00A396260E5F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1768EAF-4CB2-D1C8-9C0D-A7A8A6D90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51962"/>
      </p:ext>
    </p:extLst>
  </p:cSld>
  <p:clrMapOvr>
    <a:masterClrMapping/>
  </p:clrMapOvr>
  <p:transition advClick="0" advTm="264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iekt 6">
            <a:extLst>
              <a:ext uri="{FF2B5EF4-FFF2-40B4-BE49-F238E27FC236}">
                <a16:creationId xmlns:a16="http://schemas.microsoft.com/office/drawing/2014/main" id="{06DA527F-CA8C-4A33-AABF-50A203B8D7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779385"/>
              </p:ext>
            </p:extLst>
          </p:nvPr>
        </p:nvGraphicFramePr>
        <p:xfrm>
          <a:off x="3984674" y="2553543"/>
          <a:ext cx="40513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1612900" imgH="228600" progId="Equation.3">
                  <p:embed/>
                </p:oleObj>
              </mc:Choice>
              <mc:Fallback>
                <p:oleObj name="Równanie" r:id="rId4" imgW="1612900" imgH="228600" progId="Equation.3">
                  <p:embed/>
                  <p:pic>
                    <p:nvPicPr>
                      <p:cNvPr id="8194" name="Obiekt 6">
                        <a:extLst>
                          <a:ext uri="{FF2B5EF4-FFF2-40B4-BE49-F238E27FC236}">
                            <a16:creationId xmlns:a16="http://schemas.microsoft.com/office/drawing/2014/main" id="{06DA527F-CA8C-4A33-AABF-50A203B8D7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74" y="2553543"/>
                        <a:ext cx="40513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2DF94C50-6F92-41D6-9F43-9EAFBBFDA9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graphicFrame>
        <p:nvGraphicFramePr>
          <p:cNvPr id="8196" name="Obiekt 4">
            <a:extLst>
              <a:ext uri="{FF2B5EF4-FFF2-40B4-BE49-F238E27FC236}">
                <a16:creationId xmlns:a16="http://schemas.microsoft.com/office/drawing/2014/main" id="{0108A588-61A2-46CA-9F1C-E7D759D6E2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564847"/>
              </p:ext>
            </p:extLst>
          </p:nvPr>
        </p:nvGraphicFramePr>
        <p:xfrm>
          <a:off x="346124" y="2628156"/>
          <a:ext cx="33162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256755" imgH="177723" progId="Equation.3">
                  <p:embed/>
                </p:oleObj>
              </mc:Choice>
              <mc:Fallback>
                <p:oleObj name="Równanie" r:id="rId6" imgW="1256755" imgH="177723" progId="Equation.3">
                  <p:embed/>
                  <p:pic>
                    <p:nvPicPr>
                      <p:cNvPr id="8196" name="Obiekt 4">
                        <a:extLst>
                          <a:ext uri="{FF2B5EF4-FFF2-40B4-BE49-F238E27FC236}">
                            <a16:creationId xmlns:a16="http://schemas.microsoft.com/office/drawing/2014/main" id="{0108A588-61A2-46CA-9F1C-E7D759D6E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124" y="2628156"/>
                        <a:ext cx="3316288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Prostokąt 20">
            <a:extLst>
              <a:ext uri="{FF2B5EF4-FFF2-40B4-BE49-F238E27FC236}">
                <a16:creationId xmlns:a16="http://schemas.microsoft.com/office/drawing/2014/main" id="{B8AB875A-9C10-4357-8856-04A32A5AE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611" y="2132856"/>
            <a:ext cx="8177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b="1"/>
              <a:t>PARAMETRY ELEKTRYCZNE </a:t>
            </a:r>
            <a:r>
              <a:rPr lang="pl-PL" altLang="pl-PL" sz="2400" b="1" i="1">
                <a:solidFill>
                  <a:srgbClr val="000000"/>
                </a:solidFill>
                <a:latin typeface="EUAlbertina"/>
              </a:rPr>
              <a:t>BYŁO 1194/2012 UE</a:t>
            </a:r>
          </a:p>
          <a:p>
            <a:pPr algn="just" eaLnBrk="1" hangingPunct="1"/>
            <a:endParaRPr lang="pl-PL" altLang="pl-PL" sz="2400" b="1"/>
          </a:p>
        </p:txBody>
      </p:sp>
      <p:pic>
        <p:nvPicPr>
          <p:cNvPr id="8198" name="Obraz 2" descr="Obraz zawierający obiekt, zegar&#10;&#10;Opis wygenerowany automatycznie">
            <a:extLst>
              <a:ext uri="{FF2B5EF4-FFF2-40B4-BE49-F238E27FC236}">
                <a16:creationId xmlns:a16="http://schemas.microsoft.com/office/drawing/2014/main" id="{17AD37CA-E7F8-486C-8404-6B378399F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4" y="3494931"/>
            <a:ext cx="76073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BE95E0C-83D7-4E08-8E9C-1E70C3FE8D40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0F20DE95-36CC-4B15-BCFF-BE0575C0017B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75CD6D0-AEA3-027C-3548-962B3EB41234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FAE3509-6517-4667-C6DE-81AE7E20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2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iekt 1">
            <a:extLst>
              <a:ext uri="{FF2B5EF4-FFF2-40B4-BE49-F238E27FC236}">
                <a16:creationId xmlns:a16="http://schemas.microsoft.com/office/drawing/2014/main" id="{84BD6A92-B7A7-4AB9-AA55-140722049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0008522"/>
              </p:ext>
            </p:extLst>
          </p:nvPr>
        </p:nvGraphicFramePr>
        <p:xfrm>
          <a:off x="3748276" y="3050799"/>
          <a:ext cx="404495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2019300" imgH="342900" progId="Equation.3">
                  <p:embed/>
                </p:oleObj>
              </mc:Choice>
              <mc:Fallback>
                <p:oleObj name="Równanie" r:id="rId4" imgW="2019300" imgH="342900" progId="Equation.3">
                  <p:embed/>
                  <p:pic>
                    <p:nvPicPr>
                      <p:cNvPr id="9218" name="Obiekt 1">
                        <a:extLst>
                          <a:ext uri="{FF2B5EF4-FFF2-40B4-BE49-F238E27FC236}">
                            <a16:creationId xmlns:a16="http://schemas.microsoft.com/office/drawing/2014/main" id="{84BD6A92-B7A7-4AB9-AA55-1407220494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8276" y="3050799"/>
                        <a:ext cx="404495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iekt 2">
            <a:extLst>
              <a:ext uri="{FF2B5EF4-FFF2-40B4-BE49-F238E27FC236}">
                <a16:creationId xmlns:a16="http://schemas.microsoft.com/office/drawing/2014/main" id="{089FFF99-285A-4D97-988B-43605C24A8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511594"/>
              </p:ext>
            </p:extLst>
          </p:nvPr>
        </p:nvGraphicFramePr>
        <p:xfrm>
          <a:off x="3834606" y="3706126"/>
          <a:ext cx="392271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981200" imgH="342900" progId="Equation.3">
                  <p:embed/>
                </p:oleObj>
              </mc:Choice>
              <mc:Fallback>
                <p:oleObj name="Równanie" r:id="rId6" imgW="1981200" imgH="342900" progId="Equation.3">
                  <p:embed/>
                  <p:pic>
                    <p:nvPicPr>
                      <p:cNvPr id="9219" name="Obiekt 2">
                        <a:extLst>
                          <a:ext uri="{FF2B5EF4-FFF2-40B4-BE49-F238E27FC236}">
                            <a16:creationId xmlns:a16="http://schemas.microsoft.com/office/drawing/2014/main" id="{089FFF99-285A-4D97-988B-43605C24A8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4606" y="3706126"/>
                        <a:ext cx="3922713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iekt 3">
            <a:extLst>
              <a:ext uri="{FF2B5EF4-FFF2-40B4-BE49-F238E27FC236}">
                <a16:creationId xmlns:a16="http://schemas.microsoft.com/office/drawing/2014/main" id="{5E5739E2-569F-4459-A266-17FC9F784A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924481"/>
              </p:ext>
            </p:extLst>
          </p:nvPr>
        </p:nvGraphicFramePr>
        <p:xfrm>
          <a:off x="4068570" y="4266609"/>
          <a:ext cx="4617486" cy="575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8" imgW="2717800" imgH="279400" progId="Equation.3">
                  <p:embed/>
                </p:oleObj>
              </mc:Choice>
              <mc:Fallback>
                <p:oleObj name="Równanie" r:id="rId8" imgW="2717800" imgH="279400" progId="Equation.3">
                  <p:embed/>
                  <p:pic>
                    <p:nvPicPr>
                      <p:cNvPr id="9220" name="Obiekt 3">
                        <a:extLst>
                          <a:ext uri="{FF2B5EF4-FFF2-40B4-BE49-F238E27FC236}">
                            <a16:creationId xmlns:a16="http://schemas.microsoft.com/office/drawing/2014/main" id="{5E5739E2-569F-4459-A266-17FC9F784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570" y="4266609"/>
                        <a:ext cx="4617486" cy="575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iekt 4">
            <a:extLst>
              <a:ext uri="{FF2B5EF4-FFF2-40B4-BE49-F238E27FC236}">
                <a16:creationId xmlns:a16="http://schemas.microsoft.com/office/drawing/2014/main" id="{D2A39D02-407A-4D9B-BCD5-B89EF59517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535918"/>
              </p:ext>
            </p:extLst>
          </p:nvPr>
        </p:nvGraphicFramePr>
        <p:xfrm>
          <a:off x="3896518" y="4854575"/>
          <a:ext cx="4891088" cy="138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0" imgW="2552700" imgH="723900" progId="Equation.3">
                  <p:embed/>
                </p:oleObj>
              </mc:Choice>
              <mc:Fallback>
                <p:oleObj name="Równanie" r:id="rId10" imgW="2552700" imgH="723900" progId="Equation.3">
                  <p:embed/>
                  <p:pic>
                    <p:nvPicPr>
                      <p:cNvPr id="9221" name="Obiekt 4">
                        <a:extLst>
                          <a:ext uri="{FF2B5EF4-FFF2-40B4-BE49-F238E27FC236}">
                            <a16:creationId xmlns:a16="http://schemas.microsoft.com/office/drawing/2014/main" id="{D2A39D02-407A-4D9B-BCD5-B89EF59517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6518" y="4854575"/>
                        <a:ext cx="4891088" cy="138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iekt 6">
            <a:extLst>
              <a:ext uri="{FF2B5EF4-FFF2-40B4-BE49-F238E27FC236}">
                <a16:creationId xmlns:a16="http://schemas.microsoft.com/office/drawing/2014/main" id="{8A23851A-71C1-4D73-BC29-9BE9892BAB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2608"/>
              </p:ext>
            </p:extLst>
          </p:nvPr>
        </p:nvGraphicFramePr>
        <p:xfrm>
          <a:off x="3783663" y="2453433"/>
          <a:ext cx="40513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2" imgW="1612900" imgH="228600" progId="Equation.3">
                  <p:embed/>
                </p:oleObj>
              </mc:Choice>
              <mc:Fallback>
                <p:oleObj name="Równanie" r:id="rId12" imgW="1612900" imgH="228600" progId="Equation.3">
                  <p:embed/>
                  <p:pic>
                    <p:nvPicPr>
                      <p:cNvPr id="9222" name="Obiekt 6">
                        <a:extLst>
                          <a:ext uri="{FF2B5EF4-FFF2-40B4-BE49-F238E27FC236}">
                            <a16:creationId xmlns:a16="http://schemas.microsoft.com/office/drawing/2014/main" id="{8A23851A-71C1-4D73-BC29-9BE9892BAB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663" y="2453433"/>
                        <a:ext cx="40513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3" name="Picture 13" descr="116115">
            <a:extLst>
              <a:ext uri="{FF2B5EF4-FFF2-40B4-BE49-F238E27FC236}">
                <a16:creationId xmlns:a16="http://schemas.microsoft.com/office/drawing/2014/main" id="{9D8E80CD-E0EB-4524-B89B-52E5A02A7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8" y="2858768"/>
            <a:ext cx="16319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http://www.wmae.pl/news/big/1364547465.jpg">
            <a:extLst>
              <a:ext uri="{FF2B5EF4-FFF2-40B4-BE49-F238E27FC236}">
                <a16:creationId xmlns:a16="http://schemas.microsoft.com/office/drawing/2014/main" id="{68E2CFF5-B22A-414D-ADE2-DCEA953A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" y="4733605"/>
            <a:ext cx="2286716" cy="150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1367395B-0BD4-4EEF-AD62-F20A98BD6B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graphicFrame>
        <p:nvGraphicFramePr>
          <p:cNvPr id="9226" name="Obiekt 4">
            <a:extLst>
              <a:ext uri="{FF2B5EF4-FFF2-40B4-BE49-F238E27FC236}">
                <a16:creationId xmlns:a16="http://schemas.microsoft.com/office/drawing/2014/main" id="{F9F2DB9C-738F-47BE-9602-073FD8B90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1561700"/>
              </p:ext>
            </p:extLst>
          </p:nvPr>
        </p:nvGraphicFramePr>
        <p:xfrm>
          <a:off x="145161" y="2403848"/>
          <a:ext cx="33162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6" imgW="1256755" imgH="177723" progId="Equation.3">
                  <p:embed/>
                </p:oleObj>
              </mc:Choice>
              <mc:Fallback>
                <p:oleObj name="Równanie" r:id="rId16" imgW="1256755" imgH="177723" progId="Equation.3">
                  <p:embed/>
                  <p:pic>
                    <p:nvPicPr>
                      <p:cNvPr id="9226" name="Obiekt 4">
                        <a:extLst>
                          <a:ext uri="{FF2B5EF4-FFF2-40B4-BE49-F238E27FC236}">
                            <a16:creationId xmlns:a16="http://schemas.microsoft.com/office/drawing/2014/main" id="{F9F2DB9C-738F-47BE-9602-073FD8B90F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161" y="2403848"/>
                        <a:ext cx="3316288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7" name="Prostokąt 20">
            <a:extLst>
              <a:ext uri="{FF2B5EF4-FFF2-40B4-BE49-F238E27FC236}">
                <a16:creationId xmlns:a16="http://schemas.microsoft.com/office/drawing/2014/main" id="{92CB20FC-4A2D-4B54-9F8E-6AFA87B8F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88" y="1940290"/>
            <a:ext cx="8177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b="1" dirty="0"/>
              <a:t>PARAMETRY ELEKTRYCZNE </a:t>
            </a:r>
            <a:r>
              <a:rPr lang="pl-PL" altLang="pl-PL" sz="2400" b="1" i="1" dirty="0">
                <a:solidFill>
                  <a:srgbClr val="000000"/>
                </a:solidFill>
                <a:latin typeface="EUAlbertina"/>
              </a:rPr>
              <a:t>BYŁO 1194/2012 UE</a:t>
            </a:r>
          </a:p>
          <a:p>
            <a:pPr algn="just" eaLnBrk="1" hangingPunct="1"/>
            <a:endParaRPr lang="pl-PL" altLang="pl-PL" sz="2400" b="1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A76D687-4D86-4E03-B6D7-5E9F334D3A53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B7CB2940-66C2-4960-A494-313F7CF8B0E0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0CF69E2-3CA3-C13C-FE5B-72E7B2A37FFB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50BC638E-7F78-34B5-E2F7-48CCECB2E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631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iekt 1">
            <a:extLst>
              <a:ext uri="{FF2B5EF4-FFF2-40B4-BE49-F238E27FC236}">
                <a16:creationId xmlns:a16="http://schemas.microsoft.com/office/drawing/2014/main" id="{1A02EF07-70DF-4960-A5E0-23B2DFD88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361796"/>
              </p:ext>
            </p:extLst>
          </p:nvPr>
        </p:nvGraphicFramePr>
        <p:xfrm>
          <a:off x="3718446" y="2856965"/>
          <a:ext cx="404495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4" imgW="2019300" imgH="342900" progId="Equation.3">
                  <p:embed/>
                </p:oleObj>
              </mc:Choice>
              <mc:Fallback>
                <p:oleObj name="Równanie" r:id="rId4" imgW="2019300" imgH="342900" progId="Equation.3">
                  <p:embed/>
                  <p:pic>
                    <p:nvPicPr>
                      <p:cNvPr id="10242" name="Obiekt 1">
                        <a:extLst>
                          <a:ext uri="{FF2B5EF4-FFF2-40B4-BE49-F238E27FC236}">
                            <a16:creationId xmlns:a16="http://schemas.microsoft.com/office/drawing/2014/main" id="{1A02EF07-70DF-4960-A5E0-23B2DFD883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446" y="2856965"/>
                        <a:ext cx="404495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iekt 2">
            <a:extLst>
              <a:ext uri="{FF2B5EF4-FFF2-40B4-BE49-F238E27FC236}">
                <a16:creationId xmlns:a16="http://schemas.microsoft.com/office/drawing/2014/main" id="{6E2FAF49-5F64-4FDA-988D-142D9C78A6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90759"/>
              </p:ext>
            </p:extLst>
          </p:nvPr>
        </p:nvGraphicFramePr>
        <p:xfrm>
          <a:off x="3778771" y="3479265"/>
          <a:ext cx="3922713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6" imgW="1981200" imgH="342900" progId="Equation.3">
                  <p:embed/>
                </p:oleObj>
              </mc:Choice>
              <mc:Fallback>
                <p:oleObj name="Równanie" r:id="rId6" imgW="1981200" imgH="342900" progId="Equation.3">
                  <p:embed/>
                  <p:pic>
                    <p:nvPicPr>
                      <p:cNvPr id="10243" name="Obiekt 2">
                        <a:extLst>
                          <a:ext uri="{FF2B5EF4-FFF2-40B4-BE49-F238E27FC236}">
                            <a16:creationId xmlns:a16="http://schemas.microsoft.com/office/drawing/2014/main" id="{6E2FAF49-5F64-4FDA-988D-142D9C78A6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771" y="3479265"/>
                        <a:ext cx="3922713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4" name="Obiekt 3">
            <a:extLst>
              <a:ext uri="{FF2B5EF4-FFF2-40B4-BE49-F238E27FC236}">
                <a16:creationId xmlns:a16="http://schemas.microsoft.com/office/drawing/2014/main" id="{8DB2B091-1824-4858-9BD2-8372297EC4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1592018"/>
              </p:ext>
            </p:extLst>
          </p:nvPr>
        </p:nvGraphicFramePr>
        <p:xfrm>
          <a:off x="3778771" y="4030127"/>
          <a:ext cx="49688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8" imgW="2717800" imgH="279400" progId="Equation.3">
                  <p:embed/>
                </p:oleObj>
              </mc:Choice>
              <mc:Fallback>
                <p:oleObj name="Równanie" r:id="rId8" imgW="2717800" imgH="279400" progId="Equation.3">
                  <p:embed/>
                  <p:pic>
                    <p:nvPicPr>
                      <p:cNvPr id="10244" name="Obiekt 3">
                        <a:extLst>
                          <a:ext uri="{FF2B5EF4-FFF2-40B4-BE49-F238E27FC236}">
                            <a16:creationId xmlns:a16="http://schemas.microsoft.com/office/drawing/2014/main" id="{8DB2B091-1824-4858-9BD2-8372297EC4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8771" y="4030127"/>
                        <a:ext cx="4968875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iekt 4">
            <a:extLst>
              <a:ext uri="{FF2B5EF4-FFF2-40B4-BE49-F238E27FC236}">
                <a16:creationId xmlns:a16="http://schemas.microsoft.com/office/drawing/2014/main" id="{D8C2E3D9-4D6A-4E96-9FB7-213B051D1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366501"/>
              </p:ext>
            </p:extLst>
          </p:nvPr>
        </p:nvGraphicFramePr>
        <p:xfrm>
          <a:off x="3783013" y="4818063"/>
          <a:ext cx="4843462" cy="1360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27200" imgH="711000" progId="Equation.DSMT4">
                  <p:embed/>
                </p:oleObj>
              </mc:Choice>
              <mc:Fallback>
                <p:oleObj name="Equation" r:id="rId10" imgW="2527200" imgH="711000" progId="Equation.DSMT4">
                  <p:embed/>
                  <p:pic>
                    <p:nvPicPr>
                      <p:cNvPr id="10245" name="Obiekt 4">
                        <a:extLst>
                          <a:ext uri="{FF2B5EF4-FFF2-40B4-BE49-F238E27FC236}">
                            <a16:creationId xmlns:a16="http://schemas.microsoft.com/office/drawing/2014/main" id="{D8C2E3D9-4D6A-4E96-9FB7-213B051D18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83013" y="4818063"/>
                        <a:ext cx="4843462" cy="1360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iekt 6">
            <a:extLst>
              <a:ext uri="{FF2B5EF4-FFF2-40B4-BE49-F238E27FC236}">
                <a16:creationId xmlns:a16="http://schemas.microsoft.com/office/drawing/2014/main" id="{38DE4168-C567-4F61-84FE-45971B462C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654277"/>
              </p:ext>
            </p:extLst>
          </p:nvPr>
        </p:nvGraphicFramePr>
        <p:xfrm>
          <a:off x="3718446" y="2325153"/>
          <a:ext cx="40513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ównanie" r:id="rId12" imgW="1612900" imgH="228600" progId="Equation.3">
                  <p:embed/>
                </p:oleObj>
              </mc:Choice>
              <mc:Fallback>
                <p:oleObj name="Równanie" r:id="rId12" imgW="1612900" imgH="228600" progId="Equation.3">
                  <p:embed/>
                  <p:pic>
                    <p:nvPicPr>
                      <p:cNvPr id="10246" name="Obiekt 6">
                        <a:extLst>
                          <a:ext uri="{FF2B5EF4-FFF2-40B4-BE49-F238E27FC236}">
                            <a16:creationId xmlns:a16="http://schemas.microsoft.com/office/drawing/2014/main" id="{38DE4168-C567-4F61-84FE-45971B462C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446" y="2325153"/>
                        <a:ext cx="40513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52EE7D54-1AAF-42BB-B01A-E1885E478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91C57B6-5F21-4D07-824D-C0C70638DA65}"/>
              </a:ext>
            </a:extLst>
          </p:cNvPr>
          <p:cNvSpPr/>
          <p:nvPr/>
        </p:nvSpPr>
        <p:spPr>
          <a:xfrm>
            <a:off x="5540102" y="2829378"/>
            <a:ext cx="2260600" cy="773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BBDD6788-182E-4CA1-B02B-9EDAE69B350F}"/>
              </a:ext>
            </a:extLst>
          </p:cNvPr>
          <p:cNvSpPr/>
          <p:nvPr/>
        </p:nvSpPr>
        <p:spPr>
          <a:xfrm>
            <a:off x="5563121" y="3304640"/>
            <a:ext cx="2260600" cy="774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FF44B69-9A78-4738-AE3E-CD0CF3C01570}"/>
              </a:ext>
            </a:extLst>
          </p:cNvPr>
          <p:cNvSpPr/>
          <p:nvPr/>
        </p:nvSpPr>
        <p:spPr>
          <a:xfrm>
            <a:off x="5255146" y="3993615"/>
            <a:ext cx="3492500" cy="773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E9FC5A7-0BA6-45DD-8827-7CD153BD9E7B}"/>
              </a:ext>
            </a:extLst>
          </p:cNvPr>
          <p:cNvSpPr/>
          <p:nvPr/>
        </p:nvSpPr>
        <p:spPr>
          <a:xfrm>
            <a:off x="6408738" y="4070350"/>
            <a:ext cx="2389187" cy="773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5BF64AB-7463-4C3F-AADA-EA0E4577EFA5}"/>
              </a:ext>
            </a:extLst>
          </p:cNvPr>
          <p:cNvSpPr/>
          <p:nvPr/>
        </p:nvSpPr>
        <p:spPr>
          <a:xfrm>
            <a:off x="6408738" y="4641850"/>
            <a:ext cx="2129358" cy="773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6253B108-5B69-42FC-911C-2AE4AC3819EC}"/>
              </a:ext>
            </a:extLst>
          </p:cNvPr>
          <p:cNvSpPr/>
          <p:nvPr/>
        </p:nvSpPr>
        <p:spPr>
          <a:xfrm>
            <a:off x="7358027" y="5529262"/>
            <a:ext cx="1030398" cy="66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0258" name="Obraz 17">
            <a:extLst>
              <a:ext uri="{FF2B5EF4-FFF2-40B4-BE49-F238E27FC236}">
                <a16:creationId xmlns:a16="http://schemas.microsoft.com/office/drawing/2014/main" id="{C07B0AFA-431D-4A4B-A2D3-79A654E2AB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84" y="3022065"/>
            <a:ext cx="3303587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2BDD241A-86C0-4D4C-ADD0-7F2C4876BAE2}"/>
              </a:ext>
            </a:extLst>
          </p:cNvPr>
          <p:cNvSpPr/>
          <p:nvPr/>
        </p:nvSpPr>
        <p:spPr>
          <a:xfrm>
            <a:off x="8584134" y="2972852"/>
            <a:ext cx="420687" cy="217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aphicFrame>
        <p:nvGraphicFramePr>
          <p:cNvPr id="22" name="Obiekt 4">
            <a:extLst>
              <a:ext uri="{FF2B5EF4-FFF2-40B4-BE49-F238E27FC236}">
                <a16:creationId xmlns:a16="http://schemas.microsoft.com/office/drawing/2014/main" id="{AA945480-0CC8-4414-8580-A48C3F0DF7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800198"/>
              </p:ext>
            </p:extLst>
          </p:nvPr>
        </p:nvGraphicFramePr>
        <p:xfrm>
          <a:off x="144463" y="2403475"/>
          <a:ext cx="331628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56755" imgH="177723" progId="Equation.DSMT4">
                  <p:embed/>
                </p:oleObj>
              </mc:Choice>
              <mc:Fallback>
                <p:oleObj name="Equation" r:id="rId15" imgW="1256755" imgH="177723" progId="Equation.DSMT4">
                  <p:embed/>
                  <p:pic>
                    <p:nvPicPr>
                      <p:cNvPr id="9226" name="Obiekt 4">
                        <a:extLst>
                          <a:ext uri="{FF2B5EF4-FFF2-40B4-BE49-F238E27FC236}">
                            <a16:creationId xmlns:a16="http://schemas.microsoft.com/office/drawing/2014/main" id="{F9F2DB9C-738F-47BE-9602-073FD8B90F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2403475"/>
                        <a:ext cx="3316287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Prostokąt 20">
            <a:extLst>
              <a:ext uri="{FF2B5EF4-FFF2-40B4-BE49-F238E27FC236}">
                <a16:creationId xmlns:a16="http://schemas.microsoft.com/office/drawing/2014/main" id="{C13F2285-C216-4A0E-B157-AEB779F1A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88" y="1940290"/>
            <a:ext cx="8177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b="1" dirty="0"/>
              <a:t>PARAMETRY ELEKTRYCZNE </a:t>
            </a:r>
            <a:r>
              <a:rPr lang="pl-PL" altLang="pl-PL" sz="2400" b="1" i="1" dirty="0">
                <a:solidFill>
                  <a:srgbClr val="000000"/>
                </a:solidFill>
                <a:latin typeface="EUAlbertina"/>
              </a:rPr>
              <a:t>BĘDZIE 2019/2020 UE</a:t>
            </a:r>
          </a:p>
          <a:p>
            <a:pPr algn="just" eaLnBrk="1" hangingPunct="1"/>
            <a:endParaRPr lang="pl-PL" altLang="pl-PL" sz="2400" b="1" dirty="0"/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F723EB62-8021-40D0-A8FC-35B7964EA8FC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ytuł 1">
            <a:extLst>
              <a:ext uri="{FF2B5EF4-FFF2-40B4-BE49-F238E27FC236}">
                <a16:creationId xmlns:a16="http://schemas.microsoft.com/office/drawing/2014/main" id="{BBF149A1-43F6-456A-A8D9-AF40844F4AB4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FA159E49-6DCE-4557-BA76-C5DBD4C8C8FF}"/>
              </a:ext>
            </a:extLst>
          </p:cNvPr>
          <p:cNvSpPr/>
          <p:nvPr/>
        </p:nvSpPr>
        <p:spPr>
          <a:xfrm>
            <a:off x="5796136" y="5529262"/>
            <a:ext cx="1102407" cy="653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7" name="Picture 13" descr="116115">
            <a:extLst>
              <a:ext uri="{FF2B5EF4-FFF2-40B4-BE49-F238E27FC236}">
                <a16:creationId xmlns:a16="http://schemas.microsoft.com/office/drawing/2014/main" id="{55B81480-918B-450F-8D8F-3E65FDC6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58" y="2858768"/>
            <a:ext cx="1631950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5" descr="http://www.wmae.pl/news/big/1364547465.jpg">
            <a:extLst>
              <a:ext uri="{FF2B5EF4-FFF2-40B4-BE49-F238E27FC236}">
                <a16:creationId xmlns:a16="http://schemas.microsoft.com/office/drawing/2014/main" id="{A1A7BB9F-784D-496E-A28E-95EDBC00F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4" y="4733605"/>
            <a:ext cx="2286716" cy="150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33CC17F8-3672-4AE2-8964-2A6E2354B4F2}"/>
              </a:ext>
            </a:extLst>
          </p:cNvPr>
          <p:cNvSpPr txBox="1"/>
          <p:nvPr/>
        </p:nvSpPr>
        <p:spPr>
          <a:xfrm>
            <a:off x="3120439" y="5214907"/>
            <a:ext cx="7895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2000" b="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 =</a:t>
            </a:r>
            <a:endParaRPr lang="pl-PL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0BAB6D2-78C3-B610-6840-13950E1FA3CF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073E9FD5-2E77-AF3C-CE70-4E90E31B4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50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249DCBFB-CFC9-40AE-B081-A57B4AB66B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pic>
        <p:nvPicPr>
          <p:cNvPr id="11268" name="Obraz 2" descr="Obraz zawierający pomarańczowy, zegar, osoby, klawiatura&#10;&#10;Opis wygenerowany automatycznie">
            <a:extLst>
              <a:ext uri="{FF2B5EF4-FFF2-40B4-BE49-F238E27FC236}">
                <a16:creationId xmlns:a16="http://schemas.microsoft.com/office/drawing/2014/main" id="{64AAD33D-5528-49AA-BA64-EAF24C3F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345785"/>
            <a:ext cx="32083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pole tekstowe 14">
            <a:extLst>
              <a:ext uri="{FF2B5EF4-FFF2-40B4-BE49-F238E27FC236}">
                <a16:creationId xmlns:a16="http://schemas.microsoft.com/office/drawing/2014/main" id="{79F87730-B227-48FF-89B9-0C60CE0E2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1925638"/>
            <a:ext cx="4622801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  <a:latin typeface="EUAlbertina"/>
              </a:rPr>
              <a:t>BĘDZIE 2019/2020 UE</a:t>
            </a:r>
          </a:p>
          <a:p>
            <a:r>
              <a:rPr lang="pl-PL" altLang="pl-PL">
                <a:solidFill>
                  <a:srgbClr val="000000"/>
                </a:solidFill>
                <a:latin typeface="EUAlbertina"/>
              </a:rPr>
              <a:t>Współczynnik przesuwu fazowego (DF, cos φ</a:t>
            </a:r>
            <a:r>
              <a:rPr lang="pl-PL" altLang="pl-PL" sz="800">
                <a:solidFill>
                  <a:srgbClr val="000000"/>
                </a:solidFill>
                <a:latin typeface="EUAlbertina"/>
              </a:rPr>
              <a:t>1</a:t>
            </a:r>
            <a:r>
              <a:rPr lang="pl-PL" altLang="pl-PL">
                <a:solidFill>
                  <a:srgbClr val="000000"/>
                </a:solidFill>
                <a:latin typeface="EUAlbertina"/>
              </a:rPr>
              <a:t>) przy mocy wejściowej P</a:t>
            </a:r>
            <a:r>
              <a:rPr lang="pl-PL" altLang="pl-PL" sz="800">
                <a:solidFill>
                  <a:srgbClr val="000000"/>
                </a:solidFill>
                <a:latin typeface="EUAlbertina"/>
              </a:rPr>
              <a:t>on 	</a:t>
            </a:r>
          </a:p>
        </p:txBody>
      </p:sp>
      <p:sp>
        <p:nvSpPr>
          <p:cNvPr id="11270" name="pole tekstowe 16">
            <a:extLst>
              <a:ext uri="{FF2B5EF4-FFF2-40B4-BE49-F238E27FC236}">
                <a16:creationId xmlns:a16="http://schemas.microsoft.com/office/drawing/2014/main" id="{5CDAB0A0-9350-4479-9675-673A5C93A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938338"/>
            <a:ext cx="46228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  <a:latin typeface="EUAlbertina"/>
              </a:rPr>
              <a:t>BYŁO 1194/2012 UE</a:t>
            </a:r>
          </a:p>
          <a:p>
            <a:r>
              <a:rPr lang="pl-PL" altLang="pl-PL">
                <a:solidFill>
                  <a:srgbClr val="000000"/>
                </a:solidFill>
                <a:latin typeface="EUAlbertina"/>
              </a:rPr>
              <a:t>Współczynnik mocy power factor (PF, cos φ) przy mocy wejściowej P</a:t>
            </a:r>
            <a:r>
              <a:rPr lang="pl-PL" altLang="pl-PL" sz="800">
                <a:solidFill>
                  <a:srgbClr val="000000"/>
                </a:solidFill>
                <a:latin typeface="EUAlbertina"/>
              </a:rPr>
              <a:t>on   </a:t>
            </a:r>
            <a:r>
              <a:rPr lang="pl-PL" altLang="pl-PL">
                <a:solidFill>
                  <a:srgbClr val="000000"/>
                </a:solidFill>
                <a:latin typeface="EUAlbertina"/>
              </a:rPr>
              <a:t>w tym „harmoniczne”</a:t>
            </a:r>
          </a:p>
        </p:txBody>
      </p:sp>
      <p:pic>
        <p:nvPicPr>
          <p:cNvPr id="11271" name="Obraz 5">
            <a:extLst>
              <a:ext uri="{FF2B5EF4-FFF2-40B4-BE49-F238E27FC236}">
                <a16:creationId xmlns:a16="http://schemas.microsoft.com/office/drawing/2014/main" id="{72763A94-E559-4795-90F8-4EB08998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972594"/>
            <a:ext cx="37147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Obraz 18">
            <a:extLst>
              <a:ext uri="{FF2B5EF4-FFF2-40B4-BE49-F238E27FC236}">
                <a16:creationId xmlns:a16="http://schemas.microsoft.com/office/drawing/2014/main" id="{F50EB629-27AE-4EB7-BF81-D7DF75BC1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7" y="5091176"/>
            <a:ext cx="2171700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2066B37-B76D-4D4E-8395-7E6E21067B1A}"/>
              </a:ext>
            </a:extLst>
          </p:cNvPr>
          <p:cNvSpPr/>
          <p:nvPr/>
        </p:nvSpPr>
        <p:spPr>
          <a:xfrm>
            <a:off x="3492500" y="4652963"/>
            <a:ext cx="155575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1274" name="Obraz 8" descr="Obraz zawierający tekst, mapa, duży, biały&#10;&#10;Opis wygenerowany automatycznie">
            <a:extLst>
              <a:ext uri="{FF2B5EF4-FFF2-40B4-BE49-F238E27FC236}">
                <a16:creationId xmlns:a16="http://schemas.microsoft.com/office/drawing/2014/main" id="{93BBA6DD-EDA1-46DC-AC9C-B124C21AF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4638697"/>
            <a:ext cx="200977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Obraz 10" descr="Obraz zawierający mapa, tekst, stół, mężczyzna&#10;&#10;Opis wygenerowany automatycznie">
            <a:extLst>
              <a:ext uri="{FF2B5EF4-FFF2-40B4-BE49-F238E27FC236}">
                <a16:creationId xmlns:a16="http://schemas.microsoft.com/office/drawing/2014/main" id="{2B4F428D-D179-4D19-964C-06175AF3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652963"/>
            <a:ext cx="2151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DD3B905-15F8-47DD-809C-C4C2898359F3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1129B359-CCF3-46A7-95AC-8F7C8D7B7684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F4FCB11-FC88-9604-73EF-EFFAD17EC752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6E94013D-3806-5CB8-4EF4-2FE7C89D1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108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Obraz 34" descr="współczynnik przesunięcia">
            <a:extLst>
              <a:ext uri="{FF2B5EF4-FFF2-40B4-BE49-F238E27FC236}">
                <a16:creationId xmlns:a16="http://schemas.microsoft.com/office/drawing/2014/main" id="{F01FBF50-F23F-46B0-886D-729FF7664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01256"/>
            <a:ext cx="8522378" cy="3132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0C68293-D5F5-4448-8AE7-F7A102EBBCDB}"/>
              </a:ext>
            </a:extLst>
          </p:cNvPr>
          <p:cNvSpPr txBox="1"/>
          <p:nvPr/>
        </p:nvSpPr>
        <p:spPr>
          <a:xfrm>
            <a:off x="0" y="534175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Definicja kąta fazowego 1 harmonicznej prądu (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(a - I</a:t>
            </a:r>
            <a:r>
              <a:rPr lang="pl-PL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wyprzedza </a:t>
            </a:r>
            <a:r>
              <a:rPr lang="pl-P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</a:t>
            </a:r>
            <a:r>
              <a:rPr lang="pl-PL" sz="2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mains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&gt;0 ; b - I</a:t>
            </a:r>
            <a:r>
              <a:rPr lang="pl-PL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opóźnia się w stosunku do </a:t>
            </a:r>
            <a:r>
              <a:rPr lang="pl-P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</a:t>
            </a:r>
            <a:r>
              <a:rPr lang="pl-PL" sz="20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mains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</a:t>
            </a:r>
            <a:r>
              <a:rPr lang="pl-PL" sz="20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&lt;0)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E26D4B27-96D4-41DE-B7EB-F06C967E7F78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11B2F26-5B3A-C834-BC75-E45ED645A543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7BFA6A98-4AFB-7CBC-AA82-61951E280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68965"/>
      </p:ext>
    </p:extLst>
  </p:cSld>
  <p:clrMapOvr>
    <a:masterClrMapping/>
  </p:clrMapOvr>
  <p:transition advClick="0" advTm="55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EB50133-CF61-46E4-B7F1-CEBF5837F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549365"/>
              </p:ext>
            </p:extLst>
          </p:nvPr>
        </p:nvGraphicFramePr>
        <p:xfrm>
          <a:off x="0" y="4209534"/>
          <a:ext cx="9143999" cy="2230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669">
                  <a:extLst>
                    <a:ext uri="{9D8B030D-6E8A-4147-A177-3AD203B41FA5}">
                      <a16:colId xmlns:a16="http://schemas.microsoft.com/office/drawing/2014/main" val="3436049749"/>
                    </a:ext>
                  </a:extLst>
                </a:gridCol>
                <a:gridCol w="3047669">
                  <a:extLst>
                    <a:ext uri="{9D8B030D-6E8A-4147-A177-3AD203B41FA5}">
                      <a16:colId xmlns:a16="http://schemas.microsoft.com/office/drawing/2014/main" val="3388650202"/>
                    </a:ext>
                  </a:extLst>
                </a:gridCol>
                <a:gridCol w="3048661">
                  <a:extLst>
                    <a:ext uri="{9D8B030D-6E8A-4147-A177-3AD203B41FA5}">
                      <a16:colId xmlns:a16="http://schemas.microsoft.com/office/drawing/2014/main" val="24617947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Oprawa z obudową białą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~230V 50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Hz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 0,094A  11,2W 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PF 0,514  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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698,80 lm  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SVM  0,00061  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PstLM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  0,607 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Ra 95,5   CCT 3081 K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Oprawa z obudową złotą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~230V 50 Hz 0,092A  10,9W  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PF 0,519  </a:t>
                      </a: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</a:t>
                      </a: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 493,28 lm   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SVM  0,0014   PstLM   0,0364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>
                          <a:solidFill>
                            <a:schemeClr val="tx1"/>
                          </a:solidFill>
                          <a:effectLst/>
                        </a:rPr>
                        <a:t>Ra 95,52   CCT 2947 K</a:t>
                      </a:r>
                      <a:endParaRPr lang="pl-PL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Oprawa z obudową czarną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~230V 50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Hz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 0,092A  11,0W 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PF 0,519  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  <a:sym typeface="Symbol" panose="05050102010706020507" pitchFamily="18" charset="2"/>
                        </a:rPr>
                        <a:t>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440,97 lm   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SVM  0,0019   </a:t>
                      </a:r>
                      <a:r>
                        <a:rPr lang="pl-PL" sz="1600" dirty="0" err="1">
                          <a:solidFill>
                            <a:schemeClr val="tx1"/>
                          </a:solidFill>
                          <a:effectLst/>
                        </a:rPr>
                        <a:t>PstLM</a:t>
                      </a: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   0,555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1600" dirty="0">
                          <a:solidFill>
                            <a:schemeClr val="tx1"/>
                          </a:solidFill>
                          <a:effectLst/>
                        </a:rPr>
                        <a:t>Ra 95,5   CCT 3076 K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pl-PL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l-PL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462598"/>
                  </a:ext>
                </a:extLst>
              </a:tr>
            </a:tbl>
          </a:graphicData>
        </a:graphic>
      </p:graphicFrame>
      <p:pic>
        <p:nvPicPr>
          <p:cNvPr id="3075" name="Obraz 6">
            <a:extLst>
              <a:ext uri="{FF2B5EF4-FFF2-40B4-BE49-F238E27FC236}">
                <a16:creationId xmlns:a16="http://schemas.microsoft.com/office/drawing/2014/main" id="{83024B6D-C8A2-4A9F-8795-F6EAA1C0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26" y="2673384"/>
            <a:ext cx="2639970" cy="153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Obraz 1">
            <a:extLst>
              <a:ext uri="{FF2B5EF4-FFF2-40B4-BE49-F238E27FC236}">
                <a16:creationId xmlns:a16="http://schemas.microsoft.com/office/drawing/2014/main" id="{D5EC81E1-7FCD-426B-936D-F11B059E4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560" y="2706929"/>
            <a:ext cx="2651686" cy="153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Obraz 5">
            <a:extLst>
              <a:ext uri="{FF2B5EF4-FFF2-40B4-BE49-F238E27FC236}">
                <a16:creationId xmlns:a16="http://schemas.microsoft.com/office/drawing/2014/main" id="{726826E3-2184-46B5-91A5-DE3BFDB7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74" y="2748463"/>
            <a:ext cx="2555496" cy="14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2BDA52-C9C0-4604-8339-90BF07E08A1C}"/>
              </a:ext>
            </a:extLst>
          </p:cNvPr>
          <p:cNvSpPr txBox="1"/>
          <p:nvPr/>
        </p:nvSpPr>
        <p:spPr>
          <a:xfrm>
            <a:off x="611560" y="2047748"/>
            <a:ext cx="4638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</a:t>
            </a:r>
            <a:r>
              <a:rPr lang="pl-PL" sz="12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N</a:t>
            </a:r>
            <a:r>
              <a:rPr lang="pl-PL" sz="2400" dirty="0">
                <a:solidFill>
                  <a:schemeClr val="tx1"/>
                </a:solidFill>
                <a:effectLst/>
              </a:rPr>
              <a:t> 600lm     </a:t>
            </a:r>
            <a:r>
              <a:rPr lang="pl-PL" sz="24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P</a:t>
            </a:r>
            <a:r>
              <a:rPr lang="pl-PL" sz="12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N   </a:t>
            </a:r>
            <a:r>
              <a:rPr lang="pl-PL" sz="24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10W</a:t>
            </a:r>
            <a:r>
              <a:rPr lang="pl-PL" sz="2400" dirty="0">
                <a:solidFill>
                  <a:schemeClr val="tx1"/>
                </a:solidFill>
                <a:effectLst/>
              </a:rPr>
              <a:t>  </a:t>
            </a:r>
            <a:endParaRPr lang="pl-PL" dirty="0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8848B244-CC8F-4F08-AEBA-BB2ADCE5FE9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DF02064-BAC0-F5FE-A4AE-7454046F04F6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F118C044-0DD5-C055-C371-84BD48124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83170"/>
      </p:ext>
    </p:extLst>
  </p:cSld>
  <p:clrMapOvr>
    <a:masterClrMapping/>
  </p:clrMapOvr>
  <p:transition advClick="0" advTm="482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pole tekstowe 4"/>
          <p:cNvSpPr txBox="1">
            <a:spLocks noChangeArrowheads="1"/>
          </p:cNvSpPr>
          <p:nvPr/>
        </p:nvSpPr>
        <p:spPr bwMode="auto">
          <a:xfrm>
            <a:off x="4022943" y="6039872"/>
            <a:ext cx="482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dirty="0">
                <a:solidFill>
                  <a:schemeClr val="tx1"/>
                </a:solidFill>
              </a:rPr>
              <a:t>Marek KURKOWSKI</a:t>
            </a:r>
          </a:p>
        </p:txBody>
      </p:sp>
      <p:sp>
        <p:nvSpPr>
          <p:cNvPr id="16" name="pole tekstowe 4">
            <a:extLst>
              <a:ext uri="{FF2B5EF4-FFF2-40B4-BE49-F238E27FC236}">
                <a16:creationId xmlns:a16="http://schemas.microsoft.com/office/drawing/2014/main" id="{33671E3F-CCC7-4D73-ACDB-9B109CBCD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4164545"/>
            <a:ext cx="61561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1800" i="1" dirty="0">
                <a:solidFill>
                  <a:schemeClr val="tx1"/>
                </a:solidFill>
              </a:rPr>
              <a:t>prezentowane zdjęcia i opisy zamieszczono wyłącznie w celach dydaktycznych</a:t>
            </a:r>
          </a:p>
          <a:p>
            <a:pPr algn="r" eaLnBrk="1" hangingPunct="1"/>
            <a:r>
              <a:rPr lang="pl-PL" altLang="pl-PL" sz="1800" i="1" dirty="0">
                <a:solidFill>
                  <a:schemeClr val="tx1"/>
                </a:solidFill>
              </a:rPr>
              <a:t>część materiałów przedstawiono na podstawie danych firmy                     </a:t>
            </a:r>
          </a:p>
        </p:txBody>
      </p:sp>
      <p:pic>
        <p:nvPicPr>
          <p:cNvPr id="17" name="Obraz 11">
            <a:extLst>
              <a:ext uri="{FF2B5EF4-FFF2-40B4-BE49-F238E27FC236}">
                <a16:creationId xmlns:a16="http://schemas.microsoft.com/office/drawing/2014/main" id="{B4483740-C0CB-412C-B9DC-AB778A2005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4" t="38924" r="83"/>
          <a:stretch/>
        </p:blipFill>
        <p:spPr>
          <a:xfrm>
            <a:off x="7268070" y="5387033"/>
            <a:ext cx="1875930" cy="56741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4984BDB-C573-10BD-BCD4-0177D4CCAD3C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5E4BF02-D693-B552-1CFB-9F411923B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71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ttangolo 7">
            <a:extLst>
              <a:ext uri="{FF2B5EF4-FFF2-40B4-BE49-F238E27FC236}">
                <a16:creationId xmlns:a16="http://schemas.microsoft.com/office/drawing/2014/main" id="{2518EA5F-739A-496C-A37A-33694DA92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646238"/>
            <a:ext cx="893507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r>
              <a:rPr lang="pl-PL" altLang="pl-PL" dirty="0">
                <a:solidFill>
                  <a:srgbClr val="000000"/>
                </a:solidFill>
              </a:rPr>
              <a:t>Zależy od:</a:t>
            </a:r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endParaRPr lang="it-IT" altLang="pl-PL" dirty="0">
              <a:solidFill>
                <a:srgbClr val="000000"/>
              </a:solidFill>
            </a:endParaRPr>
          </a:p>
          <a:p>
            <a:pPr eaLnBrk="1" hangingPunct="1"/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Niektóre firmy deklarują żywotność wskazaną w karcie produktu </a:t>
            </a:r>
            <a:r>
              <a:rPr lang="en-US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LED</a:t>
            </a:r>
            <a:r>
              <a:rPr lang="pl-PL" altLang="pl-PL" sz="2000" dirty="0">
                <a:solidFill>
                  <a:srgbClr val="000000"/>
                </a:solidFill>
                <a:cs typeface="Arial" panose="020B0604020202020204" pitchFamily="34" charset="0"/>
              </a:rPr>
              <a:t>, nie biorąc pod uwagę ocen wykonanych na bazie testów przeprowadzonych na kompletnym urządzeniu w laboratorium.</a:t>
            </a:r>
            <a:endParaRPr lang="it-IT" altLang="pl-PL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437" name="Picture 10" descr="http://it.emcelettronica.com/files/u4/led-luxeon-rebel.jpg">
            <a:extLst>
              <a:ext uri="{FF2B5EF4-FFF2-40B4-BE49-F238E27FC236}">
                <a16:creationId xmlns:a16="http://schemas.microsoft.com/office/drawing/2014/main" id="{E9448B1F-F59E-4062-854F-EBCDAAB6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000176"/>
            <a:ext cx="3352800" cy="19224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2" descr="http://it.emcelettronica.com/files/node_images/luxeon_rebel_es.jpg">
            <a:extLst>
              <a:ext uri="{FF2B5EF4-FFF2-40B4-BE49-F238E27FC236}">
                <a16:creationId xmlns:a16="http://schemas.microsoft.com/office/drawing/2014/main" id="{37ECB78D-0FB8-4D1E-B1CA-E51B4213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3000176"/>
            <a:ext cx="2090737" cy="1744663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Rettangolo 11">
            <a:extLst>
              <a:ext uri="{FF2B5EF4-FFF2-40B4-BE49-F238E27FC236}">
                <a16:creationId xmlns:a16="http://schemas.microsoft.com/office/drawing/2014/main" id="{76876D9C-4369-43C2-991C-608B32915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512" y="2562026"/>
            <a:ext cx="22036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i="1" dirty="0">
                <a:solidFill>
                  <a:srgbClr val="000000"/>
                </a:solidFill>
              </a:rPr>
              <a:t>Jakości LED</a:t>
            </a:r>
            <a:endParaRPr lang="it-IT" altLang="pl-PL" i="1" dirty="0">
              <a:solidFill>
                <a:srgbClr val="000000"/>
              </a:solidFill>
            </a:endParaRPr>
          </a:p>
        </p:txBody>
      </p:sp>
      <p:sp>
        <p:nvSpPr>
          <p:cNvPr id="18440" name="Rettangolo 12">
            <a:extLst>
              <a:ext uri="{FF2B5EF4-FFF2-40B4-BE49-F238E27FC236}">
                <a16:creationId xmlns:a16="http://schemas.microsoft.com/office/drawing/2014/main" id="{387CC1CD-EDFD-4819-A9B4-42645823C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2565201"/>
            <a:ext cx="231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i="1">
                <a:solidFill>
                  <a:srgbClr val="000000"/>
                </a:solidFill>
                <a:cs typeface="Arial" panose="020B0604020202020204" pitchFamily="34" charset="0"/>
              </a:rPr>
              <a:t>Temperatury pracy</a:t>
            </a:r>
            <a:endParaRPr lang="it-IT" altLang="pl-PL" i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8441" name="Rettangolo 13">
            <a:extLst>
              <a:ext uri="{FF2B5EF4-FFF2-40B4-BE49-F238E27FC236}">
                <a16:creationId xmlns:a16="http://schemas.microsoft.com/office/drawing/2014/main" id="{583CE6A5-C154-46F3-A365-EA345AF24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1" y="2562026"/>
            <a:ext cx="2390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i="1" dirty="0">
                <a:solidFill>
                  <a:srgbClr val="000000"/>
                </a:solidFill>
              </a:rPr>
              <a:t>Parametrów zasilania</a:t>
            </a:r>
            <a:endParaRPr lang="it-IT" altLang="pl-PL" i="1" dirty="0">
              <a:solidFill>
                <a:srgbClr val="000000"/>
              </a:solidFill>
            </a:endParaRPr>
          </a:p>
        </p:txBody>
      </p:sp>
      <p:pic>
        <p:nvPicPr>
          <p:cNvPr id="18442" name="Picture 3">
            <a:extLst>
              <a:ext uri="{FF2B5EF4-FFF2-40B4-BE49-F238E27FC236}">
                <a16:creationId xmlns:a16="http://schemas.microsoft.com/office/drawing/2014/main" id="{033366B9-47BE-4D72-B80B-FE005F964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3093839"/>
            <a:ext cx="267176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C3D3003-47F5-4BA8-B9AA-BB3A03C149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35793" y="1460103"/>
            <a:ext cx="7739063" cy="50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3000" i="1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it-IT" sz="3000" dirty="0"/>
              <a:t> </a:t>
            </a:r>
            <a:r>
              <a:rPr lang="pl-PL" sz="3000" dirty="0"/>
              <a:t>parametry charakterystyczne </a:t>
            </a:r>
            <a:r>
              <a:rPr lang="it-IT" sz="3000" dirty="0"/>
              <a:t>LED</a:t>
            </a: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  <a:r>
              <a:rPr lang="it-IT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000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pl-PL" sz="3000" b="1" i="1" dirty="0">
                <a:latin typeface="Arial" panose="020B0604020202020204" pitchFamily="34" charset="0"/>
                <a:cs typeface="Arial" panose="020B0604020202020204" pitchFamily="34" charset="0"/>
              </a:rPr>
              <a:t>żywotność</a:t>
            </a:r>
            <a:endParaRPr lang="it-IT" sz="3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3BC4E283-4314-493E-9EB7-3176FA49E82D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D3284F7B-5B20-7A74-5CA6-3081969C136F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B67C93B-23B4-DDDB-E8ED-7C0ABEFC2F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7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0">
            <a:extLst>
              <a:ext uri="{FF2B5EF4-FFF2-40B4-BE49-F238E27FC236}">
                <a16:creationId xmlns:a16="http://schemas.microsoft.com/office/drawing/2014/main" id="{A2136147-D028-49B9-95E6-A1CFB39FE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4" y="1526411"/>
            <a:ext cx="773906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porównaniu do konwencjonalnych źródeł światła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diody LED nie kończą pracy poprzez nagłe zgaśnięcie lub migocząc z braku możliwości osiągnięci fazy zapłonu, lecz z powodu powolnego spadku strumienia emitowanego do coraz bardziej niskich wartości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​​. 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Określono więc inny sposób identyfikacji żywotności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61" name="Picture 2">
            <a:extLst>
              <a:ext uri="{FF2B5EF4-FFF2-40B4-BE49-F238E27FC236}">
                <a16:creationId xmlns:a16="http://schemas.microsoft.com/office/drawing/2014/main" id="{A597FFE2-7B5B-4D79-BD1C-CA41C2F30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11603" r="9940" b="16849"/>
          <a:stretch>
            <a:fillRect/>
          </a:stretch>
        </p:blipFill>
        <p:spPr bwMode="auto">
          <a:xfrm>
            <a:off x="1403648" y="2879725"/>
            <a:ext cx="4448175" cy="26543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Rettangolo 6">
            <a:extLst>
              <a:ext uri="{FF2B5EF4-FFF2-40B4-BE49-F238E27FC236}">
                <a16:creationId xmlns:a16="http://schemas.microsoft.com/office/drawing/2014/main" id="{73882182-CAF7-4281-B262-D639CF71D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9539" y="3145791"/>
            <a:ext cx="31685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b="1" dirty="0">
                <a:solidFill>
                  <a:srgbClr val="000000"/>
                </a:solidFill>
              </a:rPr>
              <a:t>Żywotność LED</a:t>
            </a:r>
            <a:r>
              <a:rPr lang="it-IT" altLang="pl-PL" b="1" dirty="0">
                <a:solidFill>
                  <a:srgbClr val="000000"/>
                </a:solidFill>
              </a:rPr>
              <a:t>:</a:t>
            </a:r>
            <a:endParaRPr lang="pl-PL" altLang="pl-PL" b="1" dirty="0">
              <a:solidFill>
                <a:srgbClr val="000000"/>
              </a:solidFill>
            </a:endParaRPr>
          </a:p>
          <a:p>
            <a:pPr eaLnBrk="1" hangingPunct="1"/>
            <a:r>
              <a:rPr lang="pl-PL" alt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Ilość godzin do uzyskania deklarowanego strumienia</a:t>
            </a:r>
            <a:r>
              <a:rPr lang="en-US" alt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pl-PL" alt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/>
            <a:r>
              <a:rPr lang="it-IT" altLang="pl-PL" b="1" dirty="0">
                <a:solidFill>
                  <a:srgbClr val="000000"/>
                </a:solidFill>
              </a:rPr>
              <a:t>L70 </a:t>
            </a:r>
            <a:r>
              <a:rPr lang="pl-PL" altLang="pl-PL" b="1" dirty="0">
                <a:solidFill>
                  <a:srgbClr val="000000"/>
                </a:solidFill>
              </a:rPr>
              <a:t>lub</a:t>
            </a:r>
            <a:r>
              <a:rPr lang="it-IT" altLang="pl-PL" b="1" dirty="0">
                <a:solidFill>
                  <a:srgbClr val="000000"/>
                </a:solidFill>
              </a:rPr>
              <a:t> L50</a:t>
            </a:r>
          </a:p>
        </p:txBody>
      </p:sp>
      <p:sp>
        <p:nvSpPr>
          <p:cNvPr id="6" name="Rettangolo 7">
            <a:extLst>
              <a:ext uri="{FF2B5EF4-FFF2-40B4-BE49-F238E27FC236}">
                <a16:creationId xmlns:a16="http://schemas.microsoft.com/office/drawing/2014/main" id="{F32B6123-F309-49A0-8CA8-A3AE27250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53" y="5593775"/>
            <a:ext cx="909161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Zgodnie z rekomendacjami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L70 B50 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oznacza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50% LED emit</a:t>
            </a:r>
            <a:r>
              <a:rPr lang="pl-PL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ujących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70% </a:t>
            </a:r>
            <a:r>
              <a:rPr lang="pl-PL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strumienia świetlnego.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97719518-F310-47E1-8569-215D7E4CE436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9944F39F-3C0C-1CB2-059C-11B731E3C112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FC6559A6-1E01-B9AC-A102-6FDBAE25F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Obraz 4">
            <a:extLst>
              <a:ext uri="{FF2B5EF4-FFF2-40B4-BE49-F238E27FC236}">
                <a16:creationId xmlns:a16="http://schemas.microsoft.com/office/drawing/2014/main" id="{DEA1AAE1-3EBC-446B-8638-B44F1EDFB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36385"/>
            <a:ext cx="4347552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Prostokąt 2">
            <a:extLst>
              <a:ext uri="{FF2B5EF4-FFF2-40B4-BE49-F238E27FC236}">
                <a16:creationId xmlns:a16="http://schemas.microsoft.com/office/drawing/2014/main" id="{F66B3FBB-56BA-40E5-B071-D2646A610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356795"/>
            <a:ext cx="8452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dirty="0"/>
              <a:t>BADANIA I POMIARY TEMPERATURY</a:t>
            </a:r>
          </a:p>
        </p:txBody>
      </p:sp>
      <p:pic>
        <p:nvPicPr>
          <p:cNvPr id="84995" name="Obraz 3">
            <a:extLst>
              <a:ext uri="{FF2B5EF4-FFF2-40B4-BE49-F238E27FC236}">
                <a16:creationId xmlns:a16="http://schemas.microsoft.com/office/drawing/2014/main" id="{726C9B58-E99A-4045-AD87-AE8D1DBFA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" y="1832689"/>
            <a:ext cx="4868539" cy="323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5" descr="LR6 Cut-Away.png">
            <a:extLst>
              <a:ext uri="{FF2B5EF4-FFF2-40B4-BE49-F238E27FC236}">
                <a16:creationId xmlns:a16="http://schemas.microsoft.com/office/drawing/2014/main" id="{C1134672-50B8-4F55-8EA8-5A47369DA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371024"/>
            <a:ext cx="2017051" cy="185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Prostokąt 6">
            <a:extLst>
              <a:ext uri="{FF2B5EF4-FFF2-40B4-BE49-F238E27FC236}">
                <a16:creationId xmlns:a16="http://schemas.microsoft.com/office/drawing/2014/main" id="{6A0D7B5A-BB93-4E6D-BC03-D0E1FAF1B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582" y="4875357"/>
            <a:ext cx="3373967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1800" dirty="0"/>
              <a:t>Wzrost temperatury</a:t>
            </a:r>
          </a:p>
          <a:p>
            <a:pPr eaLnBrk="1" hangingPunct="1">
              <a:defRPr/>
            </a:pPr>
            <a:endParaRPr lang="pl-PL" altLang="pl-PL" sz="1050" dirty="0"/>
          </a:p>
          <a:p>
            <a:pPr eaLnBrk="1" hangingPunct="1">
              <a:defRPr/>
            </a:pPr>
            <a:r>
              <a:rPr lang="pl-PL" altLang="pl-PL" sz="1800" dirty="0"/>
              <a:t>Spadek strumienia światła</a:t>
            </a:r>
          </a:p>
          <a:p>
            <a:pPr eaLnBrk="1" hangingPunct="1">
              <a:defRPr/>
            </a:pPr>
            <a:endParaRPr lang="pl-PL" altLang="pl-PL" sz="1100" dirty="0"/>
          </a:p>
          <a:p>
            <a:pPr eaLnBrk="1" hangingPunct="1">
              <a:defRPr/>
            </a:pPr>
            <a:r>
              <a:rPr lang="pl-PL" altLang="pl-PL" sz="1800" dirty="0"/>
              <a:t>Spadek trwałości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B52BD27C-2CAC-494F-80D5-093F36A5573C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801A598-B721-0121-D676-9A6DCF6DDFC6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B8D0BE2-40AE-9487-ED26-D69C34CD5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1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6C84868-8B59-4F93-BBEA-A223378E3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1" y="1340767"/>
            <a:ext cx="8045950" cy="4824537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74711D9B-56F6-4142-8CC3-E9F049A4B12A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9B25C46-C409-D0FD-B3E3-69F9A39DAD59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17FC6307-DD12-4EC1-1B4B-C8DD113E2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33881"/>
      </p:ext>
    </p:extLst>
  </p:cSld>
  <p:clrMapOvr>
    <a:masterClrMapping/>
  </p:clrMapOvr>
  <p:transition advClick="0" advTm="104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8B55565-7105-4104-AE2F-001F0BE5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64" y="1365818"/>
            <a:ext cx="5005201" cy="27806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3B68EE3-F584-4CFD-AD8C-3D2ECEA36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2936"/>
            <a:ext cx="8537335" cy="2661094"/>
          </a:xfrm>
          <a:prstGeom prst="rect">
            <a:avLst/>
          </a:prstGeom>
        </p:spPr>
      </p:pic>
      <p:pic>
        <p:nvPicPr>
          <p:cNvPr id="6" name="Obraz 4">
            <a:extLst>
              <a:ext uri="{FF2B5EF4-FFF2-40B4-BE49-F238E27FC236}">
                <a16:creationId xmlns:a16="http://schemas.microsoft.com/office/drawing/2014/main" id="{19429C55-8787-4251-B1BF-A4840B8E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1" y="1799226"/>
            <a:ext cx="5151437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az 5">
            <a:extLst>
              <a:ext uri="{FF2B5EF4-FFF2-40B4-BE49-F238E27FC236}">
                <a16:creationId xmlns:a16="http://schemas.microsoft.com/office/drawing/2014/main" id="{86F94902-F3D2-4CB6-954F-E5AF9AF59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71" y="2228250"/>
            <a:ext cx="8010525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6B711088-573A-4DA8-B6DB-6D9E1A55E308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B036963-81FB-D1FE-99AB-25E096462C6A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5" name="Dźwięk 4">
            <a:hlinkClick r:id="" action="ppaction://media"/>
            <a:extLst>
              <a:ext uri="{FF2B5EF4-FFF2-40B4-BE49-F238E27FC236}">
                <a16:creationId xmlns:a16="http://schemas.microsoft.com/office/drawing/2014/main" id="{40BF4946-E3C3-CF84-8EC6-7AFF2C325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96348"/>
      </p:ext>
    </p:extLst>
  </p:cSld>
  <p:clrMapOvr>
    <a:masterClrMapping/>
  </p:clrMapOvr>
  <p:transition advClick="0" advTm="35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8B55565-7105-4104-AE2F-001F0BE5E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3" y="1325730"/>
            <a:ext cx="5005201" cy="27806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EC2AC93-FF21-4F85-8309-F5C8F84B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73" y="1634901"/>
            <a:ext cx="8311211" cy="4602411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DED34BD-BFB4-409D-AAE2-28A3BEB45E47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6C6B3A1-E1BB-E8FB-1ACB-FCA5BCD5E682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6" name="Dźwięk 5">
            <a:hlinkClick r:id="" action="ppaction://media"/>
            <a:extLst>
              <a:ext uri="{FF2B5EF4-FFF2-40B4-BE49-F238E27FC236}">
                <a16:creationId xmlns:a16="http://schemas.microsoft.com/office/drawing/2014/main" id="{7F0C45B7-EC4C-7228-6AF3-CE264E8D5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8683"/>
      </p:ext>
    </p:extLst>
  </p:cSld>
  <p:clrMapOvr>
    <a:masterClrMapping/>
  </p:clrMapOvr>
  <p:transition advClick="0" advTm="31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8B405B8-C041-4ED4-8680-1868D5B7A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6" y="2420888"/>
            <a:ext cx="9096414" cy="292305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AE3E713-B675-4118-9E15-4354A3259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99" y="1916832"/>
            <a:ext cx="9162199" cy="36004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EACA96F0-A586-460F-9569-3E9C5E6EC398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C3291CD-EF75-DB95-ABC8-258231A52D2D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11E2AF1-9BC5-8C74-BB54-D6B09C489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16961"/>
      </p:ext>
    </p:extLst>
  </p:cSld>
  <p:clrMapOvr>
    <a:masterClrMapping/>
  </p:clrMapOvr>
  <p:transition advClick="0" advTm="400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ED5EC4-5478-4AD2-83DF-1EF5CC9B7975}"/>
              </a:ext>
            </a:extLst>
          </p:cNvPr>
          <p:cNvSpPr txBox="1"/>
          <p:nvPr/>
        </p:nvSpPr>
        <p:spPr>
          <a:xfrm>
            <a:off x="0" y="2234398"/>
            <a:ext cx="91440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Wymogi dotyczące efektywności energetycznej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 dnia 1 września 2021 r. zadeklarowane zużycie energii przez źródło światła </a:t>
            </a:r>
            <a:r>
              <a:rPr lang="pl-P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20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nie może przekraczać maksymalnej dozwolonej mocy </a:t>
            </a:r>
            <a:r>
              <a:rPr lang="pl-P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20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[W], zdefiniowanej jako funkcja zadeklarowanego użytecznego strumienia świetlnego </a:t>
            </a:r>
            <a:r>
              <a:rPr lang="pl-P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pl-PL" sz="20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(w lm) i zadeklarowanego wskaźnika oddawania barw CRI zgodnie z poniższym wzorem:</a:t>
            </a:r>
            <a:endParaRPr lang="pl-P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C × (L +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gdzie: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wartości skuteczności progowej (η [lm/W] i końcowego współczynnika strat (L [W] określono dla LED (η=</a:t>
            </a:r>
            <a:r>
              <a:rPr lang="pl-PL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120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lm/W i L=1,5W) w zależności od typu źródła światła. 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91A6BE2-4AB3-4F33-B447-3708875FB73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20A9CEF-F7C7-530B-E483-E065873078B7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02DDF06A-47E3-F8BB-08C7-3DB4F9EE6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94343"/>
      </p:ext>
    </p:extLst>
  </p:cSld>
  <p:clrMapOvr>
    <a:masterClrMapping/>
  </p:clrMapOvr>
  <p:transition advClick="0" advTm="170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ED5EC4-5478-4AD2-83DF-1EF5CC9B7975}"/>
              </a:ext>
            </a:extLst>
          </p:cNvPr>
          <p:cNvSpPr txBox="1"/>
          <p:nvPr/>
        </p:nvSpPr>
        <p:spPr>
          <a:xfrm>
            <a:off x="251520" y="2029385"/>
            <a:ext cx="843954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Wartości skuteczności progowej (η [lm/W] i końcowego współczynnika strat (L [W] określono dla LED (η=</a:t>
            </a:r>
            <a:r>
              <a:rPr lang="pl-PL" sz="2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120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lm/W i L=1,5W) w zależności od typu źródła światła. Są to stałe stosowane do obliczeń i nie odzwierciedlają one rzeczywistych parametrów źródeł światła. </a:t>
            </a:r>
          </a:p>
          <a:p>
            <a:pPr algn="just"/>
            <a:endParaRPr lang="pl-PL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Skuteczność progowa nie oznacza minimalnej wymaganej skuteczności; tę ostatnią można obliczyć, dzieląc użyteczny strumień świetlny przez obliczoną maksymalną dozwoloną moc.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pl-PL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Podstawowe wartości współczynnika korekcji (C) w zależności od typu źródła światła oraz dodatki do C w przypadku szczególnych właściwości źródła światła określono w tabeli 5.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91A6BE2-4AB3-4F33-B447-3708875FB73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83976C4-18A8-6688-531C-3ADF4C197199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5F1D2E1-C508-02B1-D767-4785D39C9083}"/>
              </a:ext>
            </a:extLst>
          </p:cNvPr>
          <p:cNvSpPr txBox="1"/>
          <p:nvPr/>
        </p:nvSpPr>
        <p:spPr>
          <a:xfrm>
            <a:off x="4211960" y="5972507"/>
            <a:ext cx="554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C × (L +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dirty="0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7848D5D-90A7-3634-0071-901715FAC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17633"/>
      </p:ext>
    </p:extLst>
  </p:cSld>
  <p:clrMapOvr>
    <a:masterClrMapping/>
  </p:clrMapOvr>
  <p:transition advClick="0" advTm="230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ED5EC4-5478-4AD2-83DF-1EF5CC9B7975}"/>
              </a:ext>
            </a:extLst>
          </p:cNvPr>
          <p:cNvSpPr txBox="1"/>
          <p:nvPr/>
        </p:nvSpPr>
        <p:spPr>
          <a:xfrm>
            <a:off x="-54260" y="2420888"/>
            <a:ext cx="92525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Współczynnik skuteczności (F) wynosi: 1,00 w przypadku bezkierunkowych źródeł światła (NDLS, przy całkowitym strumieniu), 0,85 w przypadku kierunkowych (wartość kąta rozsyłu &gt;120</a:t>
            </a:r>
            <a:r>
              <a:rPr lang="pl-PL" sz="240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źródeł światła (DLS, przy strumieniu w stożku).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pl-PL" sz="24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Wskaźnik CRI (R) wynosi: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0,65 dla CRI ≤ 25;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(CRI + 80)/160 dla CRI &gt; 25, zaokrąglonego do drugiego miejsca po przecinku.</a:t>
            </a:r>
            <a:endParaRPr lang="pl-PL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91A6BE2-4AB3-4F33-B447-3708875FB73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3518A7E-A338-E604-DEE0-5941D62C39F1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632CB26-981F-65AF-3462-043DA4ABE029}"/>
              </a:ext>
            </a:extLst>
          </p:cNvPr>
          <p:cNvSpPr txBox="1"/>
          <p:nvPr/>
        </p:nvSpPr>
        <p:spPr>
          <a:xfrm>
            <a:off x="3916723" y="5818524"/>
            <a:ext cx="53463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C × (L +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dirty="0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C4DDC0CB-C099-ABB8-0117-1274DACA1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30624"/>
      </p:ext>
    </p:extLst>
  </p:cSld>
  <p:clrMapOvr>
    <a:masterClrMapping/>
  </p:clrMapOvr>
  <p:transition advClick="0" advTm="697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3B52A7E-04F4-4E71-96E8-FAADBBCF5264}"/>
              </a:ext>
            </a:extLst>
          </p:cNvPr>
          <p:cNvSpPr txBox="1">
            <a:spLocks/>
          </p:cNvSpPr>
          <p:nvPr/>
        </p:nvSpPr>
        <p:spPr>
          <a:xfrm>
            <a:off x="227719" y="2603965"/>
            <a:ext cx="8688562" cy="56745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Źródła  LED</a:t>
            </a:r>
            <a:endParaRPr lang="pl-PL" sz="5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3DC1250-B1E4-43C0-9C7C-38577166F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4321164"/>
            <a:ext cx="2761663" cy="814432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F4F74CEB-2569-4128-BE86-3F5258527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662" y="4162071"/>
            <a:ext cx="1083960" cy="81688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FA96AE23-DC03-430A-BDC1-E8652BD78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6016" y="5301208"/>
            <a:ext cx="482382" cy="77478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4D3EC4A5-8E98-4400-A72D-F69078622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0718" y="5135596"/>
            <a:ext cx="1492737" cy="81526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0B019AA-4DA1-435C-BC02-A6E9F62FEF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9114" y="5355557"/>
            <a:ext cx="1492737" cy="702548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E277B3A-60DA-46A7-8CDE-0AB1B22201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566" y="5411353"/>
            <a:ext cx="718146" cy="4616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Obraz 18" descr="Obraz zawierający czerwony&#10;&#10;Opis wygenerowany automatycznie">
            <a:extLst>
              <a:ext uri="{FF2B5EF4-FFF2-40B4-BE49-F238E27FC236}">
                <a16:creationId xmlns:a16="http://schemas.microsoft.com/office/drawing/2014/main" id="{CE42FCDD-55BD-4B9C-A197-367A437BE7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3" y="4274021"/>
            <a:ext cx="753755" cy="75375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3FDE6FB5-B385-1D07-863C-ECBA2BDC4D4C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B5A73AE9-A591-96FF-9481-683995FCA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85212"/>
      </p:ext>
    </p:extLst>
  </p:cSld>
  <p:clrMapOvr>
    <a:masterClrMapping/>
  </p:clrMapOvr>
  <p:transition advClick="0" advTm="502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5ED5EC4-5478-4AD2-83DF-1EF5CC9B7975}"/>
              </a:ext>
            </a:extLst>
          </p:cNvPr>
          <p:cNvSpPr txBox="1"/>
          <p:nvPr/>
        </p:nvSpPr>
        <p:spPr>
          <a:xfrm>
            <a:off x="179512" y="2029385"/>
            <a:ext cx="925252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Współczynnik korekcji C w zależności od właściwości źródła światła:</a:t>
            </a:r>
          </a:p>
          <a:p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Bezkierunkowe (NDLS) niezasilane napięciem sieciowym (NMLS)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C=1,00;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pl-PL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Bezkierunkowe (NDLS) zasilane napięciem sieciowym (MLS)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C=1,08;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pl-PL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Kierunkowe (DLS) niezasilane napięciem sieciowym (NMLS)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C=1,15;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endParaRPr lang="pl-PL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Kierunkowe (DLS) zasilane napięciem sieciowym (MLS)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algn="just"/>
            <a:r>
              <a:rPr lang="pl-P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C=1,23.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291A6BE2-4AB3-4F33-B447-3708875FB73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65F31B4-FF04-08B4-05C8-BF2363568D1E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BF81847-1FC6-C3E9-F31C-56DC9E2115E9}"/>
              </a:ext>
            </a:extLst>
          </p:cNvPr>
          <p:cNvSpPr txBox="1"/>
          <p:nvPr/>
        </p:nvSpPr>
        <p:spPr>
          <a:xfrm>
            <a:off x="3275856" y="5965448"/>
            <a:ext cx="5256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C × (L +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4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dirty="0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44036C5-C15B-4FD4-6E5E-BE2E20CBE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7739"/>
      </p:ext>
    </p:extLst>
  </p:cSld>
  <p:clrMapOvr>
    <a:masterClrMapping/>
  </p:clrMapOvr>
  <p:transition advClick="0" advTm="37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3B98375F-A43C-4E8D-A7AC-14328A8C9C65}"/>
              </a:ext>
            </a:extLst>
          </p:cNvPr>
          <p:cNvSpPr txBox="1"/>
          <p:nvPr/>
        </p:nvSpPr>
        <p:spPr>
          <a:xfrm>
            <a:off x="1" y="5418345"/>
            <a:ext cx="9143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Wykres zależności maksymalnej dozwolonej mocy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14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pl-PL" sz="14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od wartości strumienia świetlnego lamp/modułów LED</a:t>
            </a:r>
            <a:endParaRPr lang="pl-P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wyznaczone dla wartości Ra =</a:t>
            </a:r>
            <a:r>
              <a:rPr lang="pl-PL" sz="1400" b="1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80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, </a:t>
            </a:r>
            <a:r>
              <a:rPr lang="pl-PL" sz="1400" b="1" dirty="0">
                <a:solidFill>
                  <a:srgbClr val="C459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85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l-PL" sz="14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90   ,  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wartości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14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wyznaczone dla C=1 i F=</a:t>
            </a:r>
            <a:r>
              <a:rPr lang="pl-PL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7DC3F3-AD9D-4A24-8E29-DB697EA6D4EF}"/>
              </a:ext>
            </a:extLst>
          </p:cNvPr>
          <p:cNvSpPr txBox="1"/>
          <p:nvPr/>
        </p:nvSpPr>
        <p:spPr>
          <a:xfrm>
            <a:off x="134342" y="2487057"/>
            <a:ext cx="3141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endParaRPr lang="pl-PL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 × (L + 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6D6B15E-00BF-48B1-87AB-5A647A932CF5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Wykres 1">
            <a:extLst>
              <a:ext uri="{FF2B5EF4-FFF2-40B4-BE49-F238E27FC236}">
                <a16:creationId xmlns:a16="http://schemas.microsoft.com/office/drawing/2014/main" id="{D0F170F7-9CB9-4374-8989-CF661A067EC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470" y="1296808"/>
            <a:ext cx="5564188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94C1FDB-E3AC-4B76-923D-FA2932FEC625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B4A0BD7-16ED-5698-36DB-D5D40A70D535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FEB626AE-6ECA-92E6-DEB8-472598053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22291"/>
      </p:ext>
    </p:extLst>
  </p:cSld>
  <p:clrMapOvr>
    <a:masterClrMapping/>
  </p:clrMapOvr>
  <p:transition advClick="0" advTm="35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AE746EC-3EE9-45EC-854E-225520C06C89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Wykres 1">
            <a:extLst>
              <a:ext uri="{FF2B5EF4-FFF2-40B4-BE49-F238E27FC236}">
                <a16:creationId xmlns:a16="http://schemas.microsoft.com/office/drawing/2014/main" id="{0CD75927-C8C0-4815-A235-04F121F64CF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71248"/>
            <a:ext cx="57467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A34F1-5732-4C69-BB8C-5A4587D39035}"/>
              </a:ext>
            </a:extLst>
          </p:cNvPr>
          <p:cNvSpPr txBox="1"/>
          <p:nvPr/>
        </p:nvSpPr>
        <p:spPr>
          <a:xfrm>
            <a:off x="0" y="5489198"/>
            <a:ext cx="9144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Wykres zależności skuteczności świetlnej (wyznaczonej dla maksymalnej dozwolonej mocy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14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pl-PL" sz="1400" baseline="-25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od wartości strumienia świetlnego lamp/modułów LED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wyznaczone dla wartości Ra =</a:t>
            </a:r>
            <a:r>
              <a:rPr lang="pl-PL" sz="1400" b="1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80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, </a:t>
            </a:r>
            <a:r>
              <a:rPr lang="pl-PL" sz="1400" b="1" dirty="0">
                <a:solidFill>
                  <a:srgbClr val="C459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85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l-PL" sz="1400" b="1" dirty="0">
                <a:solidFill>
                  <a:srgbClr val="7F7F7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90   ,   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wartości </a:t>
            </a:r>
            <a:r>
              <a:rPr lang="pl-PL" sz="1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pl-PL" sz="1400" baseline="-25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pl-PL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wyznaczone dla C=1 i F=1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BA32D44-17E6-4FBF-92D4-E58D0B7FB72A}"/>
              </a:ext>
            </a:extLst>
          </p:cNvPr>
          <p:cNvSpPr txBox="1"/>
          <p:nvPr/>
        </p:nvSpPr>
        <p:spPr>
          <a:xfrm>
            <a:off x="134342" y="2487057"/>
            <a:ext cx="31415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onmax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= </a:t>
            </a:r>
            <a:endParaRPr lang="pl-PL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 × (L + 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Φ</a:t>
            </a:r>
            <a:r>
              <a:rPr lang="en-US" sz="200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/(F × </a:t>
            </a:r>
            <a:r>
              <a:rPr lang="pl-P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η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)) × R </a:t>
            </a:r>
            <a:endParaRPr lang="pl-PL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AD7A4008-A281-47EE-94C2-580F592E0A7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A68A82-0483-65A0-271B-BC99BC37B5FA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A4AC159A-F6D7-B6E4-D868-F8E5B7971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83258"/>
      </p:ext>
    </p:extLst>
  </p:cSld>
  <p:clrMapOvr>
    <a:masterClrMapping/>
  </p:clrMapOvr>
  <p:transition advClick="0" advTm="507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2" descr="http://sklep.kurczoba.pl/userdata/gfx/707a027cf1664d64ad77c482da2f899e.jpg">
            <a:extLst>
              <a:ext uri="{FF2B5EF4-FFF2-40B4-BE49-F238E27FC236}">
                <a16:creationId xmlns:a16="http://schemas.microsoft.com/office/drawing/2014/main" id="{A0992EB7-2374-4A39-9211-01CD8452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5700"/>
            <a:ext cx="3521514" cy="264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Prostokąt 2">
            <a:extLst>
              <a:ext uri="{FF2B5EF4-FFF2-40B4-BE49-F238E27FC236}">
                <a16:creationId xmlns:a16="http://schemas.microsoft.com/office/drawing/2014/main" id="{FEB774B4-229D-4D9B-BB65-88F9DB12C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504" y="1925011"/>
            <a:ext cx="457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dirty="0">
                <a:solidFill>
                  <a:schemeClr val="tx1"/>
                </a:solidFill>
              </a:rPr>
              <a:t>PARAMETRY ELEKTRYCZNE</a:t>
            </a:r>
            <a:endParaRPr lang="pl-PL" altLang="pl-PL" dirty="0"/>
          </a:p>
        </p:txBody>
      </p:sp>
      <p:sp>
        <p:nvSpPr>
          <p:cNvPr id="33795" name="Prostokąt 1">
            <a:extLst>
              <a:ext uri="{FF2B5EF4-FFF2-40B4-BE49-F238E27FC236}">
                <a16:creationId xmlns:a16="http://schemas.microsoft.com/office/drawing/2014/main" id="{2BDB10C0-2A27-4A93-B861-4C791C636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93125"/>
            <a:ext cx="91440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pl-PL" sz="2000" dirty="0"/>
              <a:t>PN-EN 61347-1:2010 </a:t>
            </a:r>
          </a:p>
          <a:p>
            <a:pPr eaLnBrk="1" hangingPunct="1">
              <a:defRPr/>
            </a:pPr>
            <a:r>
              <a:rPr lang="pl-PL" altLang="pl-PL" sz="2000" dirty="0"/>
              <a:t>Urządzenia do lamp -- Część 1: Wymagania ogólne i bezpieczeństwa</a:t>
            </a:r>
          </a:p>
          <a:p>
            <a:pPr eaLnBrk="1" hangingPunct="1">
              <a:defRPr/>
            </a:pPr>
            <a:endParaRPr lang="pl-PL" altLang="pl-PL" sz="900" dirty="0"/>
          </a:p>
          <a:p>
            <a:pPr eaLnBrk="1" hangingPunct="1">
              <a:defRPr/>
            </a:pPr>
            <a:r>
              <a:rPr lang="pl-PL" altLang="pl-PL" sz="2000" dirty="0"/>
              <a:t>PN-EN 61347-2-11:2005 </a:t>
            </a:r>
          </a:p>
          <a:p>
            <a:pPr eaLnBrk="1" hangingPunct="1">
              <a:defRPr/>
            </a:pPr>
            <a:r>
              <a:rPr lang="pl-PL" altLang="pl-PL" sz="2000" dirty="0"/>
              <a:t>Urządzenia do lamp -- Część 2-11: </a:t>
            </a:r>
          </a:p>
          <a:p>
            <a:pPr eaLnBrk="1" hangingPunct="1">
              <a:defRPr/>
            </a:pPr>
            <a:r>
              <a:rPr lang="pl-PL" altLang="pl-PL" sz="2000" dirty="0"/>
              <a:t>Wymagania szczegółowe dotyczące </a:t>
            </a:r>
          </a:p>
          <a:p>
            <a:pPr eaLnBrk="1" hangingPunct="1">
              <a:defRPr/>
            </a:pPr>
            <a:r>
              <a:rPr lang="pl-PL" altLang="pl-PL" sz="2000" dirty="0"/>
              <a:t>różnorodnych układów elektronicznych </a:t>
            </a:r>
          </a:p>
          <a:p>
            <a:pPr eaLnBrk="1" hangingPunct="1">
              <a:defRPr/>
            </a:pPr>
            <a:r>
              <a:rPr lang="pl-PL" altLang="pl-PL" sz="2000" dirty="0"/>
              <a:t>stosowanych w oprawach oświetleniowych</a:t>
            </a:r>
          </a:p>
          <a:p>
            <a:pPr eaLnBrk="1" hangingPunct="1">
              <a:defRPr/>
            </a:pPr>
            <a:endParaRPr lang="pl-PL" altLang="pl-PL" sz="900" dirty="0"/>
          </a:p>
          <a:p>
            <a:pPr eaLnBrk="1" hangingPunct="1">
              <a:defRPr/>
            </a:pPr>
            <a:r>
              <a:rPr lang="pl-PL" altLang="pl-PL" sz="2000" dirty="0"/>
              <a:t>PN-EN 61347-2-13:2008 </a:t>
            </a:r>
          </a:p>
          <a:p>
            <a:pPr eaLnBrk="1" hangingPunct="1">
              <a:defRPr/>
            </a:pPr>
            <a:r>
              <a:rPr lang="pl-PL" altLang="pl-PL" sz="2000" dirty="0"/>
              <a:t>Urządzenia do lamp -- Część 2-13: Wymagania szczegółowe dotyczące elektronicznych urządzeń sterujących zasilanych prądem stałym lub prądem przemiennym do modułów LED</a:t>
            </a: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B8AF5392-D3B4-437C-A3D0-BA5F2F8B6185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62525D6-81C8-4656-B478-0A5809AC41AF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Wyznaczanie efektywności układów zasilania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FF585B45-9878-9812-E118-B077E40DB7BE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8115A91C-26FF-F94B-87EC-BD4DE1FBC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71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53334538-628B-44C9-81C8-22E2E49601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sp>
        <p:nvSpPr>
          <p:cNvPr id="14339" name="Prostokąt 20">
            <a:extLst>
              <a:ext uri="{FF2B5EF4-FFF2-40B4-BE49-F238E27FC236}">
                <a16:creationId xmlns:a16="http://schemas.microsoft.com/office/drawing/2014/main" id="{2FE79BF8-5997-4640-AB64-E4F73F88D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7" y="2031703"/>
            <a:ext cx="457200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b="1"/>
              <a:t>PARAMETRY ELEKTRYCZNE</a:t>
            </a:r>
          </a:p>
        </p:txBody>
      </p:sp>
      <p:sp>
        <p:nvSpPr>
          <p:cNvPr id="14340" name="pole tekstowe 14">
            <a:extLst>
              <a:ext uri="{FF2B5EF4-FFF2-40B4-BE49-F238E27FC236}">
                <a16:creationId xmlns:a16="http://schemas.microsoft.com/office/drawing/2014/main" id="{BAC72FC3-DEBA-401E-ABD5-56C8BDF8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" y="2723853"/>
            <a:ext cx="462280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 b="1">
                <a:solidFill>
                  <a:srgbClr val="000000"/>
                </a:solidFill>
                <a:latin typeface="EUAlbertina"/>
              </a:rPr>
              <a:t>BĘDZIE 2019/2020 UE</a:t>
            </a:r>
            <a:r>
              <a:rPr lang="pl-PL" altLang="pl-PL" sz="800">
                <a:solidFill>
                  <a:srgbClr val="000000"/>
                </a:solidFill>
                <a:latin typeface="EUAlbertina"/>
              </a:rPr>
              <a:t>	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7F8F477-06FB-4125-8A1E-8A74DD35154E}"/>
              </a:ext>
            </a:extLst>
          </p:cNvPr>
          <p:cNvSpPr/>
          <p:nvPr/>
        </p:nvSpPr>
        <p:spPr>
          <a:xfrm>
            <a:off x="3892550" y="5451178"/>
            <a:ext cx="155575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14342" name="Obraz 1">
            <a:extLst>
              <a:ext uri="{FF2B5EF4-FFF2-40B4-BE49-F238E27FC236}">
                <a16:creationId xmlns:a16="http://schemas.microsoft.com/office/drawing/2014/main" id="{25C36D49-66A2-45D5-8AF5-7E82D78D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988840"/>
            <a:ext cx="7804150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az 3">
            <a:extLst>
              <a:ext uri="{FF2B5EF4-FFF2-40B4-BE49-F238E27FC236}">
                <a16:creationId xmlns:a16="http://schemas.microsoft.com/office/drawing/2014/main" id="{F038CAF3-2F18-4141-AAE9-3CBBCC289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528590"/>
            <a:ext cx="77803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96FC67F2-C79E-4B38-9086-B9554A280A2B}"/>
              </a:ext>
            </a:extLst>
          </p:cNvPr>
          <p:cNvSpPr/>
          <p:nvPr/>
        </p:nvSpPr>
        <p:spPr>
          <a:xfrm>
            <a:off x="504825" y="3117553"/>
            <a:ext cx="8139113" cy="773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4345" name="pole tekstowe 10">
            <a:extLst>
              <a:ext uri="{FF2B5EF4-FFF2-40B4-BE49-F238E27FC236}">
                <a16:creationId xmlns:a16="http://schemas.microsoft.com/office/drawing/2014/main" id="{84CC490F-7A32-4A13-A091-36FD6655F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3328690"/>
            <a:ext cx="690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>
                <a:solidFill>
                  <a:srgbClr val="000000"/>
                </a:solidFill>
                <a:latin typeface="EUAlbertina"/>
              </a:rPr>
              <a:t>Minimalna efektywność energetyczna oddzielnego osprzętu sterującego przy pełnym obciążeniu</a:t>
            </a:r>
            <a:endParaRPr lang="pl-PL" altLang="pl-PL">
              <a:solidFill>
                <a:srgbClr val="000000"/>
              </a:solidFill>
              <a:latin typeface="EUAlbertina"/>
            </a:endParaRPr>
          </a:p>
        </p:txBody>
      </p:sp>
      <p:pic>
        <p:nvPicPr>
          <p:cNvPr id="14346" name="Obraz 7">
            <a:extLst>
              <a:ext uri="{FF2B5EF4-FFF2-40B4-BE49-F238E27FC236}">
                <a16:creationId xmlns:a16="http://schemas.microsoft.com/office/drawing/2014/main" id="{E34398E9-34A1-49B0-AD5F-6C0DF325E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4360565"/>
            <a:ext cx="50736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7D0D0E5D-6668-40B0-9FB8-131C929B5B6D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93E6E395-6E12-4AFA-8438-34600F66B18D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Wyznaczanie efektywności układów zasilania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0BEBCE0-D99B-4DB1-A59C-31073BDDB96B}"/>
              </a:ext>
            </a:extLst>
          </p:cNvPr>
          <p:cNvSpPr txBox="1"/>
          <p:nvPr/>
        </p:nvSpPr>
        <p:spPr>
          <a:xfrm>
            <a:off x="107504" y="4316199"/>
            <a:ext cx="2160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2019/2020/UE</a:t>
            </a:r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2F2B2A3-D694-D6DA-5F38-A86103464146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9E64B79-A965-1541-D53A-3FB3B745E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111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BD1FE20B-5CC4-4E7F-BC58-8367EAFDA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sp>
        <p:nvSpPr>
          <p:cNvPr id="15363" name="Prostokąt 20">
            <a:extLst>
              <a:ext uri="{FF2B5EF4-FFF2-40B4-BE49-F238E27FC236}">
                <a16:creationId xmlns:a16="http://schemas.microsoft.com/office/drawing/2014/main" id="{68DD12F4-8102-4055-8764-8B6518C1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2776"/>
            <a:ext cx="4572001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b="1" dirty="0"/>
              <a:t>PARAMETRY ELEKTRYCZNE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566B3A6A-5B9F-4705-8BD1-D432915FB1BF}"/>
              </a:ext>
            </a:extLst>
          </p:cNvPr>
          <p:cNvSpPr/>
          <p:nvPr/>
        </p:nvSpPr>
        <p:spPr>
          <a:xfrm>
            <a:off x="3492500" y="4652963"/>
            <a:ext cx="155575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366" name="pole tekstowe 10">
            <a:extLst>
              <a:ext uri="{FF2B5EF4-FFF2-40B4-BE49-F238E27FC236}">
                <a16:creationId xmlns:a16="http://schemas.microsoft.com/office/drawing/2014/main" id="{90AB8006-C41C-4E4F-8007-EE7A4EE50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9338"/>
            <a:ext cx="6907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b="1" dirty="0">
                <a:solidFill>
                  <a:srgbClr val="000000"/>
                </a:solidFill>
                <a:latin typeface="EUAlbertina"/>
              </a:rPr>
              <a:t>Minimalna efektywność energetyczna oddzielnego osprzętu sterującego przy pełnym obciążeniu</a:t>
            </a:r>
            <a:endParaRPr lang="pl-PL" altLang="pl-PL" dirty="0">
              <a:solidFill>
                <a:srgbClr val="000000"/>
              </a:solidFill>
              <a:latin typeface="EUAlbertina"/>
            </a:endParaRPr>
          </a:p>
        </p:txBody>
      </p:sp>
      <p:pic>
        <p:nvPicPr>
          <p:cNvPr id="15367" name="Obraz 2">
            <a:extLst>
              <a:ext uri="{FF2B5EF4-FFF2-40B4-BE49-F238E27FC236}">
                <a16:creationId xmlns:a16="http://schemas.microsoft.com/office/drawing/2014/main" id="{5F3F090A-A6AD-4FD0-A7E4-55C69C7C8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74" y="3034507"/>
            <a:ext cx="7189787" cy="313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224FACF-7645-4AC3-8F22-88226CDFE6D2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2381A2-F77B-4FF1-B666-5830910E8511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Wyznaczanie efektywności układów zasilania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DA5A14-813A-A809-1E3A-83AD758096E6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254E26BC-3DE5-4472-2F95-18FDBA59E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Click="0" advTm="42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1" descr="data:image/jpeg;base64,/9j/4AAQSkZJRgABAQAAAQABAAD/2wCEAAkGBxMTEhUTEhQWFhUWGBgbGBgYGRkdHxsdHBwaHB4ZIBscHyggGxslHBobITQhJSkrLi4uGCYzODMsNygtLiwBCgoKDg0OGhAQGywkHyQsLCwsLCwsLCwsLCwsLCwsLCwsLCwsLCwsLCwsLCwsLCwsLCwsLCwsLCwsLCwsLCwsLP/AABEIAMMBAgMBIgACEQEDEQH/xAAcAAEAAwEBAQEBAAAAAAAAAAAABAUGAwcCAQj/xABEEAACAQIEBAQDBAgEBAYDAAABAhEAAwQSITEFBkFREyJhcTKBkRRCobEHI1JicoLB0TOS4fAkstLxFRais8LiQ1Nj/8QAGAEBAQEBAQAAAAAAAAAAAAAAAAECAwT/xAAfEQEBAQACAwADAQAAAAAAAAAAARECIRIxQSJRYYH/2gAMAwEAAhEDEQA/APcaUpQKUpQKUpQKUpQKUqDiuJBWyIM79QNAv8TbD21PpQTq5PiFHr7VUYjG/ttJHQaKP99zVHd5qtkE21uXQI1RTk1//o0IfkTQa18b6fUx/euTcQboin+f+6x+NeXcQucTusxF0WVzHKqsgIHQErMmvjDLxFTLXLj+q3gY/lmOnap5cf2PTm4/bT/FV7X7zCV/zrKj5kVZWL6uoZGVlOxUgg/MV5Vb5kxVvRiG7rdTKSPlGnrBomLBPi4RmwuJ3NuZt3PQD4WJ7EA9qD1mlZDlHndMS3gXwLOJH3fuvHVCev7p1HrvWvqhSlKBSlKBSlKBSlKBSlKBSlKBSlKBSlKBSlKBSlKBSlKBSlYvn7mJ7dh0sfEW8LMOtwgnIvsqkk9NBuTAXmK4jnJS22VR8TyJPcJ7bFthsJMxjOZ+KX2e3gsAAj3NXfqqkkTr99iG1PRSTVFwzkLF4W7axVzFAs0FkhixMf4XxBYgnzbDKAB1q14hzQ3D7/wK6XQGJIIaVlCk9BGU7aZj3rHn+lkR8Bw/EWrj4bEqcseIGd2dCZGgZgAd/h9DpXY8o4zGfrDiBYtlVNpAJ8p2LdRmiYHQx01sG4i2JVr8QpWLYIJHQEnSYkxMbg1mOXuccXg3ODv2XuIjHLdUF2hjKqQSNBJy67ECsd40uuHl7WHJxlsB7LEeUEyPLChSSTmkEQZ196z2E5/w9y+lq5ZFvO4RVI8wkgAuVMqTOgg+sAzW6x/GBh3svdQyw0IKmGiW2JlgpYepmK/OJYfh3EDauKtm94Tq2dPiWNYkEGZAlT21FW39mPhsNbY5WVomMrgmPUT5h8qqOI8CAlrRzrrpP5HqPfUdavOO80YW1fCuy+KcvlJ82WT5oE5TsNdxXLE37YuqUMWnVWIHRtpBGkx16/OnruJ7YTiGCNwBg0XFPkfYhhsCejT17x716F+jjnE4xDZv6Yi1ow2LAaTH7Q6/Wq3ivDEdrmxKnLcjSezx3/KsRjLtzA31xK6ujBbh7j7r+uZQQfVfWunG6le/0qDwXiSYiyl5NnH0OxHyNTqqFKUoFKUoFKUoFKUoFKUoFKUoFKUoFKUoFKUoFKVyxV8IhdtgP9gep2oMr+kHnK3grfhgk37g8qruq9XJOi6TBPXoYNUOI5j/AODt4ixh9LLHNbuCSoykM0ndvMGzepnc1Z8B4ejPicXi7YLXXdQLgBARGKgBTvtG3T116YZ3IJysDM5dNiIyyNDtGpO/tXK87biyKhONnGBbgzQuylSIb32bboYqfZwmHvIzYxEa0mstPlyqJbT2Mn2GtY3mS/xDieJu4bAZbSYZYfK2TOxJBJYeoIA2ME+1jwnG4jC4HLxBRcNoqt1CynMCQQGeDsSobpKmTrTJFl19jjwS0bzW2w+D8oth9MykgAwPhBOuXUwSTV9xXjVlLQe8qKqAsbr2wCB6HcMT23kRULG84YDG2Uwar4j3IHgumxAkCWBVjI0yk96mYXDYe9fNjFKLhVLeRXgCG8QGAsAt5Y76nuabfqsz/wCK4fiP6rDz+ryXBmOX4phhM+uh7+tWWOUYTCXXKqSqSM0xuAo0I0ziT0MDtVjhOTcFg8acTZV0LIRlzFkE5sxIaTr5dNdYgDWvvmG0l+0cIAR41q8FmTBDKVEbwCAR6TTYXVZjuSMDiMKmMtrcS84S54mcszkxqwYwZ00EdhFXuD4ULKWrZfVEJgkQYk6Dt00rBfo7tcUt3lw10smGt5wUu5YGv3D8RMzEEr7TW5xPGLCXl8yk+VQfQn4Z2H5TU7SI+K4ithczebMLeu5UMYKkbmCdPSKo+P4QMGSOkAnXRjNs+sMB9a2PFFS69nIqkWnVmBHQMIWOrSJ+VVdzCi9auhR/hs6qNiBMgdwQP+Wrxv5F9M7+jzj5wylWbMhMuJJjpm16jQfL5j1+zdV1DKQVIkEdRX8+rZaxxDxAIVyrH+b4gf5i4+Vemcp8XFtggYGw58v7jHt+4fwPpNdrGI3NKUqKUpSgUpSgUpSgUpSgUpSgUpSgUpSgUpSgVi+aedMHZvpZu3fhbzBRPn2UHsF1J9h2rR8x47wMLfvDdLbsPcDT8awnAOCYdcGcWAfHyXCXkkywIgjXMZ9Kxz5+KyaljhlwYi5dW7Fh5ZrbCQG6spHwgnU+9ceF8x4W7eFm3fVnUgkDUZVOsHZtexqu41ea4ljDBm/4pjbYSRIVAxGYCQCSoIHSRU7EctYbCPYW3aW42rdEKqFgsAB5lk7HvvWbYIfL3NGEwvjWAi2cQHIc3SQLzAkB83qCCF0+L51IZBeVrF4F/FkEHQ+YwY0949ai8w8RwuHtHEth0e9otsFRIPQZzLAACfTp0rMcr8W4kuPW3iMPcNt1A0tMBbzglGDidDEanp6VPH6sudNZgOVrWBRb7XUc2w4V3UKVDmNWmC2XSdIkxvVZxawMQfEtsMjobZObRlnQqyzqst/m9Ks+YeUn4xlN3E+DZTOEtos6qcrXGBOpLSoHQLpuYj8qcuXeHrew9y4ly2rA23ghhoTmg7AyBuROYdq1s/a4l3uJ/ZcBYF24T4bIk5ix3iXJ/wAUAEsR5dojSqXm/wDR06MuLw+LxDXCylfEaTJ1ChVVcs7ADTWI1r9594Y1zh9zKfNauB4E5skTmMbZRcXVuik7VYcgc53+ITavWyDaVSL9saFoZTmzGAxn7vUnbSpd+IseagLaqB5PE+LUgjylmjWQDlj5mrXieDVsHaYFZ8O2PKAFbMBoBBHqOneq3mjh74mLtnz3FfNlmFKwUKBjpmykxOhIqPwG3cwyPbuB/CzDw0Y62pGwEwF3IHrUvo71ocqXgVOoK6gjedF9iTGvSv3ljGIzPbY5nRbYY99CNe5gV24dhVPnbNlcELPfptr3rLcrYhrdxLeXW4xLN1iWOX0ALmm5hjM87oLWI1EgXbtskaaSt1f/AHm+lXFiz5VvWBuAXt9GBEll6B/TY115m4fnv3kYZv8AiLZE/vWLn/Qv0r8TDXFtrdUeSIYD7pUldu3lmfWvRPTDdcpcXF+1BMsnfcjpIOuYbH2nrV9Xm/DMYLNxb6d4uqPvL+1HcD6xXo6sCARqDtUqv2lKVApSlApSlApSlApSlApSlApSlApSvi9dCqWYwFBJPYDU0FVzAnigWOjBi/8ACBAHzYj/ACmsngkurYfCtbtfq1AtFTHoCw2LQJzaEncda53Fv4vxcW5dUUHIisFKgar/ABMJk67nSoHM3H3w9hfCUNdvkLbOpIOgll/a1A9zWLZar44gmKs3LV1bVu89k5xbaIOcZCEPRxAOkkQd9avDxPxlW6yFCVPlbKWBB+HMpgj/AHArNcO4TfsX7KYu9dN2+pzI5Q2i2pAQiSGAB331quvWsTicSbOAUoLZi9eUaqCTJgkAxroNyKguuKWMHmwt7Gu621Z2RVAKvcVrbBWJECVE7iQDqIg3HFOOjFOi2WbKkMSREmR/6enz9KoGwa4nDG3euG6EfI7hfCOcbEqdFYrrtBk94rFYrmX7H4g4bhybQI8S84LliO+UQqdBr61nx1daM38XhcbcZGIDyyGJBmAwynQjMJgbaHrWj45xUBMMlxlGIvsq+IQSFLnchSCQs7aakCRqRN5e5hS7ZSUC3LiAhWPwnZvKddDP0rDc/Xb+GvYe/aURbfUEaZldWynsGIj1rUm0tyNYbOJwl9bV12uZyQpywrqdNQCYK5h7T2Nft/E3FxdnBYe4Ee8rEuEB8NApI8uxZiIk6DU9hV+mOTEeDeZAPDhijMCyO3tuRBEx1O1YbH8wNg+NLca2WS9btq0ECAQFlSYAyusmehNTjt7q1Z8AxuKwdy9hrt177Ahj4gXY7Eeh/wB9aurT38Vna1cCok7jUhpkgCAq6GJkmOmlfvFcIXvG9pJCqvfIP9ddK6cs48C3csKrZgoZSBIYMAo/mUjY+lSW5qfxK4TiL+ULmMKYYxt669NZ07VU4G1d8UO6gQJAiIgSUPrCyD1EVbBGW2qSczEA+3bT2qo5lxbo1uyCWe5cTTqgyQQT2AE/WrViTjMOXxTGDLXbRg9hKz9Cah4jHDD3LdsmPEF107EeK5HzhhUq8xt4gljr4trU66MwrrxHhVnG21NwkOr3cjjdYc6diNNvSu0c1TiLOvjWBoPjt+mnmX2jUdq2fKOPF3DrGw29B0Hy1HyrzpvtOCfLchkLKEcbEGZHoZgwflNaHgmMGHcuglLoJKdA4IzR2nU+80G/pVXguO2bnXKezf3qzBqK/aUpQKUpQKUpQKUpQKUpQKUpQKh8YWbF4d7bj6qamVW8wXwlkljAJUE+hYT+E0GP4Hiw2DaxnBc5wwkhlUmCdNTrMEdPUVn+ZsB4N7h97OgtW74zPcPkGVlYz+zou5661q//ABSw73AiMjgiSyZSRvPc+x11qv5h4th0QJfRLxdSVtlSxZTAzEKD5QfvGBrXPxm9NfE3H2nxOIRl0RR5SCpzCZZo9uxrl+je0VsXwuUub1wkZhm0MS3YSJ+ZqqwN64EUWrdtbY+G2gKqo7Af3qBg72FOJL4bw1xCjzBbpkgQpMKQDpAPsJrPjMxf6+sRiciXbZuA5wwzQJlZg6RJ6jQTFXfKz4LBYRrOGui/nLNmCf4jHQSQIygAD5VXC9atKbt1FXJJLhlKxBAnUadKx3KeLwa4p/swvMdWCMwCEaS2WBIB+GSTHcil47MPrX43ja2Mue2brA5yqgGNdWzMQFEz1kxV62Mw2LtB3Um06g21XqfMSZHrGx1/E8+UcKn2W9iH1a4HzfQE/jAA7AVnsWrMgtZjFxzodPIANM3qxidNCablyDvwjmPD52w1rWTPlOhIPVtmPTc1L5mxGCi2cXh2LrIVx5ZJ+6OpG2kGrHmXh9uxawyoIKnKCFGg0J6aD+9Z7lbhCY7GXrmICvbtAZUYSDmzgArtlA1j9oTSUrQYDFhVVgCbYEwBIA7Dfb+9csTiLAueIBdtg6rmKKGLdMsywJ/7VAv4kWLd7wyoFpmAX1kidN/MK6cO5Lwxwr4jFKt++652a6A2XLPlWRCrHQUlmC+w3F01zhg0CJUnYz01HyrO8ZvfrlvZTnuOAAdMudgAe50P51fMn6tQrQWQAbHUjeOsdq54DC22tkEg5XQrvoBDRr0nYdNulLLYOPFkR71wu4VBkYN6ql1h+Kj6VWcTxjYU4VdSjWizPrAdnYkT3G0VK/SRcW3ZwtsQCQx6bgKB/wA5q54Yqth7atDfq1kHWZ82o+dd45qnh/GrWJtBbgBVtCD3HT0YHqO01wOEOHfLq1t82QnoYmD66fOo/GeTQoz4PyNnDG2ScpIB2/ZOvt7VOwTtcy2XBQhuv3SRp7wT86A9rtX7axt+1raYgj7u6n5HSfappwRAB9BXHwiGGmxH51VW/L/Na35RgFur8Sf1Hp+VaFMQDXhuL4vdYpiS03kaJAiY3XTpuOteq8ucYt4qyt22SQSQZBBDKYIIPrWNXGhVwdjX1UKK6LcIpqJNK+Uaa+qoUpSgUpSgUpSgVjOeX8S9h8MzZVfU+pzKo+YkwP3q2dYj9IHB7mIu2PACtcthjlYwHQsuZfqFO/3alHLirW7WJKKpKlEJ66klYmZ+EA+lZ79HPDlxT46/ddjmueCACRCp5h/LBEDrrV99iuEg3giXcxLRJH7vm7wBoKz/AAfl3FYHFYgkA4XESviC5BAJzaW+ra5ddhqD0PLLjV9xTc4ccZcLFs5GuNkkSpjXNHUTEek1p+I8HTCWrFwC2GKpbIVVQAhCYEDUGDM69aoefeX7l3DlrKFjbaci6nKZBAA3I3gdqk8I4hfu4K39sFy0bQKi5e0LCfigAFYXKoLanU0u4s9rDA2ku3hhsQouJdIdM4mBq2g/a8h/pvXXG8jYW1j0xNpLiqiFituIMSAGBO2x01296rsBwk4lPEw2IRxlZCRc8w6qymdCpJ003q74Jh71nD5bt84kliWdoOWPuDdj3JJOu1MvxekThOGdCbAAa0xlbgciVAEAoDmzAGCI179pPHsKXt2/ACBrTH9WN2DCGMtqTIB/lirDiOMtYPC3MS6qFKkKNiTEf39fashw/C8Ue+Lt+0q2LjIHWWBZXk5lYNPl3JgVc+s7PTU2brXwr3FuyNMjQCNBvInXvp31qh5fS7hcTfSLi3HUBSqZ0YD4XnaQDtIgz3qZfw2QgWcxumYWTC/vN1OvTr+NdbdrEMSLxZRAK5TA+YA16+3WdKmdL9db/DBcRkEsYk7CSCDt7iPnTlvEFrJw3jHyu+YXLbSAWYhM5MdZg7TGkRUJsayXltWrhuO2kb/xKB7A6mAIjXWLMWr1wITcuKTp5pnc6GNPwmr8T6ub2Btwvm20gCQJklpnXXt2rO3MPGLRQcqLbkprMsQWY9soIHzParE/aAQhcSNRA1n16dO1U2Msuj3XOrMsTGpLzMnqfhpVdOOcUs4hlt3NwbIQ+niM7mI08ltR/MKkut2211lAa2uiQYICgKB9BWZ4dgmfFozbST7BfIPqEJ+db7F4K3dt5GgqxGk9iGH4gV2YVX/mIIVFwH4XaANfLEiOprreYXBbuW9CwdgSCDuIBBEjc6EaVx4pw/KoIVnNpVUNAZhJ8zmdW01PfWK+eHzbABmRa1mNC+kfUzSjY/ZgbafwL+VQsRYyQ/7JB/EVbqYVR6D+lUfN2NFrDu3WDHuBI/GKfB5Slryt2L3D8sxrech40G0iREIdP4WIP4Faw+B/wlncifrrV9yPiCL62+gDkfzCY+qfnXKXtu+npOJAyyTEazX1h7oZQQZ9aQCsHYiqTCBFukIzLDbH4TrtWmWiQwakVGBqgxXN62cTcsXbTQuUq6ENKsAZK6EQZHXarpjUUqNw7H276C5aaVM+kEbgg7GpNVClKUClKUCsPz/x5sLdtC3o91coYDMVXOoZlWPM/mUKOpPoa3FeTfpovXLOJwWIVQwQg5TsSjhgp7T39Kl9CxwvD8RZe5ba9dcuc8XnDHrl2ga7aaAjpVPi8U2NxQwUvauNbc+JbBnMADlLEnw1C6mNTIEjrbYrHpi4xNpswyqgVTorCWadtQWA26VhuM8fu8P4z9pu2yVdJyExKuiqxU7SGQe8es1y463Wl4JwjEYI3bQL3E1PmMxpBEnYQQYG24rnh+DWOJXXw95nC2mDZRcaIKyWknM58wXXaPU1fX+JKQ2IVgFulbivclAEyhFBR40JBPTes8cPiMHjVxNu34tvEWwQ6AlVYDKytBgLEESY2jap3i9JHAeXLOAuYq1urZdQM2SBnDGZ0hhIP+tZnG873yzXMKiLh0JBuOGBvRqfh0QRtO2ntWw45j3Ni6L82xdSL11UIItmA5WZ2Qk6fQxUzhPDsAeGta8mIssbjfcznMzZQMsZWClRIiktk7FRxfCHG2cK1tgttmtXYcmCpRiFj94grPr6VrOYMUz5ctw2lQ5mHVoPw+UxESNd52qjwGDtpbSygAVQE0YggCNc2oJAAEzVDxvmqzg7nh2Q9zIfMzZmBbtJIC6dBNW/knpdYHFueKLmU+GttWYxAXytkzTqBnn5kdq0HEsUxd3G0qFPfuI7E9aorF37V4WMsObTvbI2kMJJKOJElWmJ7kGpvEOIpaQeNcVJHlLQpLbT2UT1pe0nRyCqoMSXH6wOupO6ZQylZ6Ek7datEusbQDpLFgR1EEKSfadJrP4S8bDBbrC5bD5kVrR8ns5kddDvGkHervEcTFxRlcIM6MYPmIBzEEn22G1X6T0/OM2lFhnUZYyQ3bzpp7QTWbx2M8gOpPmuEdyBCD5+UVK5l4oSi2bbZw9wm4ViLaxon7zRvGxPpVPirNx7bm2s5QJ+oCj3LlSP4DVk2l9Ljh2MF9HZEgqEtpB1yqIntJIfptFOLcIuXLmGCOQLLBiJiSHtsJ0MgBD9asOV+HCzZCHR92HbQf0APzqyvpoTO+g+eldWWXxuKN5kQuuVrhaSrkHLoBnXRHgGA3xQwqzzZ7ug3uEe4Qf3j61wx+CRXDiZtoBGY5SSSE8u2bzNrEw1TuWsL+tJ6W1A+Z1J/L6VBpWzCNZ0/KsH+kzGMVFpd9z+f9BW7uXRqTXknMuIN3FDtmMj21pyvRHFdFCjoAPwq15I1xg9Fb/lP96rLmgNXv6PMPN65cjYAfNj/wDQ1yjdeiX3IQlRJA0Hes+CLl3Q5CSJU99NvXStCTVPcu277gKYKsNY39AflXRloENZfieEC8SW/lBH2Zlb5uv/AED8a0yGqLj+DxD3VNlZGUAnSJknX0g1mrFvwTJ58i5QSCfeNfwAqzqJwvCG1bCky27Ed/T06fKpdanpKUpSqhSlKBWe5n4favXLCXkDo2cEGf3SNtZ9f71oaoubUPhI6mCjjX+IFfzIoPP+P4Mu88OtWfs9klGLM5koYYBV0CTKydSQToIJvb2Nt37SC9YtkqAbZIB1GkLIOXtIqi/RJj7As4hPKl5iMwMS4CQNd9CGJHSav8PbZf1V91uFWWHtqQOk6STrrXHe2/ijv8tWuLAm491PDzBVzEKIaEhRuSFJk9/SvjlnhxwuHOHe413JdcIcsZEEQs/eOYNrt6dK+OHY7F4G/cslS48VlZSpJIJPh3EIjcFZBkanaKseK22xQbCqRY8QqbhPxMCyBlSDuS2/YetL5f4sx1+1W7yXbS3BdUMFIGzggZ1R4gkS2x7joKw+D4NgeHscRduOyo021dV+LUgwNWYb9B10ia2XHOX3wrYZMF4fgFgtwXIBQAiWQ6EsRJjX4dqqF5SfF8StnEjxMHaDCdIdgAWEb/E0TpOX0pLs0zEzgnMFnG2Lr2yzZJJUgCCoJVco0yloMg/dA1k1O5AwhsYK41+2PHe4XKsAWJAUpET11kbSZiK5cF5Jw/D8TdbDM7JcXKbbMpyE6qBpJIGbfWG95YPNg7b3L2JPgKTlRl1G8IGMkr2Hype50n3tbLjglrxHtn9WCxE9BLEeuvbvWa5e5YXiIfG4s73D5RrKATE/dUE9Og761Y8M45hcXZdLXqrFgc0kHUmTI/1rrytxjD+bB2lvWyujWbihpnyswuTGQ7kE7bCNKZcZuWrjhPD0tIiK+dUAWI1iYG51gflXTidtc6uVbLIUEkayDv8A5a/LCANJBhpAyxPaQdvl+WlQOaMYEt2lGbxGJyruevmafugGavxVFjrq3cQfDgJbGXTqx9fSB9DXzwfEOb6pbP6sFWIHXKDkn0AzOP3ivauaraQKt25kUyXfqAASYG5Y7DT4mqXwi9hsFC37oW+6hmEE5c2sSAROgEfu+tdOMyM26sGweJGdlveZzoGVSqyZPSTppvXFji86W8yFLYzXLmQAEwYUKD21+ddbnOGBBI8aSOgRz/8AGvkcdt3Em2rkNqSVy6d9enSfStURsQ91pJ0zEPHaNFHv/atXwdBashfvNqx9Tr+dUPDkLsXcQJkD8h8oFWpvVIOvGcUFtOfT8/8ASa8qwRz3Ll31gf1P5Vr+cMcRayDdtB7nT8p+tZy1ZygKOm59e9Y51Y54onLW+5IwXh2Ax3c5j7bD8BPzrH8L4f491V+6NWPoP9/iK9KtQqwNANh/SpFrrjMRkQtEwNqo+D4Il1cMDbBle+xAB7RNcMbxZmhGJtGSdp06T2qy4Dg/DUnMGzkGRtWheoamWNqgW9dKslEVYlftKUqoUpSgUpSgVE4th/Es3EG5Ux7jUfiBUulB51wXlDC5mxdrMr3dWXQqDuSAdiZJ169qy3MfK+J4jbN+zi0FpVzIiqACYMg5fvgbnWDIr0bDp4V+7YOik5k9nk/gcw/lryzgfOd7BNc4a+FN5hddYDQwQnWARDCNRJAg71jnM7jU7anlYYi3hbS4hzcujWc+aFmBJB6qIPy61+c/4TEPbw+MwbPmsXiFGhIVvKwjUEaDQzoa/OOYbGXLS2MGotNKqGYqGUEEyO7aRMwN6zPK3C8dgsd9kxIe4HzNmBLW2UqTnJ6MHQATB1PzzP6q44dj+IXLr3cWVCFQtmzkU6z8ZaDHXUGPnE/nFOF8TXEePw5gysFFxNlVwIkByOmUEr1UjXpG4xznbw+Ia1atlgpC3WzEBGOmQTIZjp7Gd+lzj+LlcB9pw91wrqCFEAEzlCzEgAnUKR261ZMKmcLdcqrir1v7SdWUEKCST5gDqwXQEz0NZ/j2E+04/D4Nj+q0fKddDmJmD8XhpsddTWasciY57FniWHcXL9wl2V2AhSfLcBMDYbaR0mt4+KxNu4r2bQuZ8odAwDGBo6tuDJbTUbeppknpO6m8P5SwmEvt9mkO6klHYsApkLA7Ahj337CrwYUeGerCQFWSDptr03qEWDuGby3CvwzJG+maNNN96l4V/LnBDIh6HQ9pP3vMPwqcd+rVdjbT21zXCFKE5JjT1gbiBWQvX7jXWu3WlyIE7qu+vZm3joIqbxPiouLkDHw1JzNv4h10E/dHp19BrmcdjLiutu1BuFgSSM2s6Aj73TTrtV4zalqXgcC+MxIOoW2d+0df4v6kVs7vLdhmLG2pYiJIkgRGny0qobg+NARbF0WVAm40Avcckkk6RMnpAknpEd14DiTrdxVxjGi5iFHdmAIB9o+ddWEu9wfC21ClUVFOYroJI2kbmO1RsRiRcOW2N4LudAB0AG5/CuuA4Urnw7C+Kw1Ln4Z/aZtj6KP9ROucv3l+4T3I1/KaivhMQoAUbCvi7jB3qNicC66EFfVlI/E6VWY27bUBRcVyd1SW+p2+U00cMVcNy54h2XyoD1Oxc13ucMcQMsSYAJUMdTBKzOoE/wC5qRhcG12Mwyr6iNPQVfYe0FAG8CJgTHb6CsXtp9cEwAsr+8fiP9PlXfi+Ly2282UnQH1NVnG+KtZt5lWenoPU1nrvELmKi2yTqDmQ6D3/AO9UXeAs3WYJeTOraliZjTv0rV2AAABoBoBVLwjCC0sAkk7kmSa/eN8ZFhcqkeK4OQHp0zkdh26n51LcX2tccHYDwruRlYH3j7p9O4rRoZAPevNOBXDddLKliT8Tb+rOfeT8zXpYFOF05TH7SlK2wUpSgUpSgUpSgpeZcISovL8VqSY6r1HrGh+R71U4vDLdUX7QRbsCLmVS2mwmJI9J9orYVk8dY+y3BAPg3Dp2Ru3t2oMDxzmq7h8bZvBM4ZfCdY+B1LEroNZViQeoBOu1aZ+IDEIMVlVCFYKcubQ7LqPiO+o0j1rjzTy/4pF6zkziCUYSlyNRPZh0YbVT8O4rDZBmDKSTbYnMp7gSBcA9P9K5cuMl1ucusWPLY4ZfwuJl7b2rpBYXGAuKsDKTswY3AzAwDmNdUt3MPhyti3bZUlrdpwCrEdSAAc77/wAWtY6zyJYuXmdHVlzlgokMs7rlOogyR2n0rdhoKKFyoFyREgAiJY6ljGnzJPrZM9U9qvgPM32u0MIli7aUJBdSoVQo0SQREnSIG1ahcM0o0BoOo20G5k9h+JFcMbcwwyqseEo82sCQIAAOw61SHmO4s+Cxbp5YCgfxnyj3E1nqU7xpsZhV/XkMEVF8zGNToSZO2gE153xDEsd3bw9lExn6Qo+6sH4t/wCv1xDjDP8AGwuNuFEhAd5M6uZ7/Ss9isd+siS91unbsB2rU43lUtx+YriBS4C2rbBFAgAdp0+tazgPC3sFHFvxLrDMzNMIT07s0HfT+g+eA8sPbcXriK9zc5jCqfp5iO2gH5bTC4LE3dcyqO6rp/maZ+VdfTCK3jnUlEX2/vMCuuB4CbxlmdlO7vMH0VdiPXb3q+wfAbakM83G7tr+Bq3qK4YPCJbUKggfn6n1rvSlAqJf4baf4kE9xofqINS6UFHf5bX/APG7L7+Yf0P41WYng2ITZVcfumD9Gj8619KmLrz3EqwkXLbKDocymPrEGvzhPDVSRaU+Yydz/sV6HSp4mqPAcJJ1fQduv+lW13CW2UKyKyjYEAj6Gu1K1iI+EwNq1It20Sd8qgT9KkUpQKUpQKUpQKUpQKUpQK5YnDrcUo4DKwgg11pQY7GYG5he9yx0bdk9G7j9761S8X4VZxADNbW4fusvlcezCvSzVLjOXLbEtbPhsewlT7rp+BFB5DjrfhNlLXgBsL9oXPpcBU/jS5xvIILk/wAJuD8M9elYnguKGiizcH8TJ+BVvzquvcv4o6jC2J7tcH9ENZvGKwdnHC40qMzdCQWM/wAxavriCXIzXGCCNmOsfw9PnFbn/wAoY24sG9Yw4P8A+pWc/jlqw4L+jzDWR+uZ8Qx38SMs/wAIH5k0nGT0a8v5e4VdxjlLFu4y9bsQin3O/wCfpXo3L/6NrWHhzcJudWCjT2LTHvvW3tWlUBVAVRsAAAPYCvutIr8Nwe0msFyOrkt+eg+QqwpSgUpSgUpSgUpSgUpSgUpSgUpSgUpSgUpSgUpSgUpSgUpSgUpSgUpSgUpSgUpSgUpSgUpSgUpSgUpSgUpSgUpSgUpSgUpSgUpSgUpSgUpSg//Z">
            <a:extLst>
              <a:ext uri="{FF2B5EF4-FFF2-40B4-BE49-F238E27FC236}">
                <a16:creationId xmlns:a16="http://schemas.microsoft.com/office/drawing/2014/main" id="{BD1FE20B-5CC4-4E7F-BC58-8367EAFDAF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l-PL" altLang="pl-PL" sz="2400" b="1">
              <a:solidFill>
                <a:schemeClr val="tx2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58D0A86-551B-4E0F-B2C0-AB3F637107E3}"/>
              </a:ext>
            </a:extLst>
          </p:cNvPr>
          <p:cNvSpPr/>
          <p:nvPr/>
        </p:nvSpPr>
        <p:spPr>
          <a:xfrm>
            <a:off x="4792616" y="2312430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>
                <a:solidFill>
                  <a:schemeClr val="tx1"/>
                </a:solidFill>
                <a:cs typeface="Arial" panose="020B0604020202020204" pitchFamily="34" charset="0"/>
              </a:rPr>
              <a:t>DZIĘKUJĘ ZA UWAGĘ</a:t>
            </a:r>
            <a:endParaRPr lang="it-IT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C667533-5474-107F-336D-7B6BC71E92CC}"/>
              </a:ext>
            </a:extLst>
          </p:cNvPr>
          <p:cNvSpPr txBox="1"/>
          <p:nvPr/>
        </p:nvSpPr>
        <p:spPr>
          <a:xfrm>
            <a:off x="152400" y="3413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1AB62E67-63DC-A2BB-29E5-08C0448E1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67458"/>
      </p:ext>
    </p:extLst>
  </p:cSld>
  <p:clrMapOvr>
    <a:masterClrMapping/>
  </p:clrMapOvr>
  <p:transition advClick="0" advTm="4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845EB59-2426-47AC-919F-BA98BCE9F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12776"/>
            <a:ext cx="8429625" cy="46805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609600" indent="-609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pl-PL" sz="1867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1867" dirty="0">
                <a:solidFill>
                  <a:srgbClr val="000000"/>
                </a:solidFill>
              </a:rPr>
              <a:t>Pomiary parametrów 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800" dirty="0">
                <a:solidFill>
                  <a:srgbClr val="FF0000"/>
                </a:solidFill>
              </a:rPr>
              <a:t>T</a:t>
            </a:r>
            <a:r>
              <a:rPr lang="pl-PL" sz="1867" dirty="0">
                <a:solidFill>
                  <a:srgbClr val="000000"/>
                </a:solidFill>
              </a:rPr>
              <a:t>  termicznych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800" dirty="0">
                <a:solidFill>
                  <a:srgbClr val="002060"/>
                </a:solidFill>
              </a:rPr>
              <a:t>E</a:t>
            </a:r>
            <a:r>
              <a:rPr lang="pl-PL" sz="1867" dirty="0">
                <a:solidFill>
                  <a:srgbClr val="000000"/>
                </a:solidFill>
              </a:rPr>
              <a:t>  elektrycznych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800" dirty="0">
                <a:solidFill>
                  <a:srgbClr val="00B0F0"/>
                </a:solidFill>
              </a:rPr>
              <a:t>M </a:t>
            </a:r>
            <a:r>
              <a:rPr lang="pl-PL" sz="1867" dirty="0">
                <a:solidFill>
                  <a:srgbClr val="000000"/>
                </a:solidFill>
              </a:rPr>
              <a:t>mechanicznych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800" dirty="0">
                <a:solidFill>
                  <a:srgbClr val="00B050"/>
                </a:solidFill>
              </a:rPr>
              <a:t>P</a:t>
            </a:r>
            <a:r>
              <a:rPr lang="pl-PL" sz="1867" dirty="0">
                <a:solidFill>
                  <a:srgbClr val="000000"/>
                </a:solidFill>
              </a:rPr>
              <a:t>  fotoelektrycznych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O</a:t>
            </a:r>
            <a:r>
              <a:rPr lang="pl-PL" sz="1867" dirty="0">
                <a:solidFill>
                  <a:srgbClr val="000000"/>
                </a:solidFill>
              </a:rPr>
              <a:t>  optycznych</a:t>
            </a:r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11EFFA3E-7463-4547-958E-A05D1DE2D6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536810"/>
              </p:ext>
            </p:extLst>
          </p:nvPr>
        </p:nvGraphicFramePr>
        <p:xfrm>
          <a:off x="7722631" y="5068738"/>
          <a:ext cx="1249363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813762" imgH="591863" progId="CorelDRAW.Graphic.11">
                  <p:embed/>
                </p:oleObj>
              </mc:Choice>
              <mc:Fallback>
                <p:oleObj name="CorelDRAW" r:id="rId5" imgW="813762" imgH="591863" progId="CorelDRAW.Graphic.1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11EFFA3E-7463-4547-958E-A05D1DE2D6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2631" y="5068738"/>
                        <a:ext cx="1249363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ole tekstowe 4">
            <a:extLst>
              <a:ext uri="{FF2B5EF4-FFF2-40B4-BE49-F238E27FC236}">
                <a16:creationId xmlns:a16="http://schemas.microsoft.com/office/drawing/2014/main" id="{945863B4-77D5-49E4-88DE-ACD572497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9095" y="1207989"/>
            <a:ext cx="5746750" cy="420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sz="2133">
                <a:solidFill>
                  <a:schemeClr val="tx1"/>
                </a:solidFill>
              </a:rPr>
              <a:t>Marek KURKOWSKI</a:t>
            </a:r>
          </a:p>
        </p:txBody>
      </p:sp>
      <p:pic>
        <p:nvPicPr>
          <p:cNvPr id="7" name="Symbol zastępczy zawartości 8">
            <a:extLst>
              <a:ext uri="{FF2B5EF4-FFF2-40B4-BE49-F238E27FC236}">
                <a16:creationId xmlns:a16="http://schemas.microsoft.com/office/drawing/2014/main" id="{AE39C4BA-1979-4EC9-8C8D-976C2E5830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6" y="4442079"/>
            <a:ext cx="1488500" cy="14885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5E7F83E-021B-49C8-8EDE-05B4E570D2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058" y="1976540"/>
            <a:ext cx="2302824" cy="2302824"/>
          </a:xfrm>
          <a:prstGeom prst="rect">
            <a:avLst/>
          </a:prstGeom>
        </p:spPr>
      </p:pic>
      <p:pic>
        <p:nvPicPr>
          <p:cNvPr id="9" name="Picture 4" descr="http://www.fachowyelektryk.pl/images/technologie/pomiary/analizatory-jakosci-energii-elektrycznej/analizatory-jakosci-energii-elektrycznej_1.jpg">
            <a:extLst>
              <a:ext uri="{FF2B5EF4-FFF2-40B4-BE49-F238E27FC236}">
                <a16:creationId xmlns:a16="http://schemas.microsoft.com/office/drawing/2014/main" id="{DA289252-1B55-45FE-B7DD-F1C51A446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16" y="4452926"/>
            <a:ext cx="1762892" cy="14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pomiary_elektryczne.eu.interiowo.pl/images/money.jpg">
            <a:extLst>
              <a:ext uri="{FF2B5EF4-FFF2-40B4-BE49-F238E27FC236}">
                <a16:creationId xmlns:a16="http://schemas.microsoft.com/office/drawing/2014/main" id="{3FB179B4-25A6-4563-AF88-A38A023D5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82" y="1684095"/>
            <a:ext cx="1488499" cy="204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s://www1.elfa.se/data1/wwwroot/assets/medium/vogel-germany-202011.jpg">
            <a:extLst>
              <a:ext uri="{FF2B5EF4-FFF2-40B4-BE49-F238E27FC236}">
                <a16:creationId xmlns:a16="http://schemas.microsoft.com/office/drawing/2014/main" id="{0420800B-16E4-401E-AF3D-209AD4B6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04" y="4442080"/>
            <a:ext cx="1488499" cy="148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">
            <a:extLst>
              <a:ext uri="{FF2B5EF4-FFF2-40B4-BE49-F238E27FC236}">
                <a16:creationId xmlns:a16="http://schemas.microsoft.com/office/drawing/2014/main" id="{1C76BA80-191C-4803-AD21-C1CCCF9625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559" y="2705046"/>
            <a:ext cx="1248469" cy="93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41BAA00-56F4-45EA-8A80-4C530BF958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0724" y="3997316"/>
            <a:ext cx="2078636" cy="2041902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2322BE1-205A-6EF4-BD16-9CFF95BA9F50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4" name="Dźwięk 3">
            <a:hlinkClick r:id="" action="ppaction://media"/>
            <a:extLst>
              <a:ext uri="{FF2B5EF4-FFF2-40B4-BE49-F238E27FC236}">
                <a16:creationId xmlns:a16="http://schemas.microsoft.com/office/drawing/2014/main" id="{8FAC3347-6956-CE11-595F-40E4AF3FEF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09324"/>
      </p:ext>
    </p:extLst>
  </p:cSld>
  <p:clrMapOvr>
    <a:masterClrMapping/>
  </p:clrMapOvr>
  <p:transition advClick="0" advTm="544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Prostokąt 2">
            <a:extLst>
              <a:ext uri="{FF2B5EF4-FFF2-40B4-BE49-F238E27FC236}">
                <a16:creationId xmlns:a16="http://schemas.microsoft.com/office/drawing/2014/main" id="{EC4BD7F2-1173-4029-8EC6-85601D763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348" y="2334543"/>
            <a:ext cx="9136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/>
              <a:t>Rozporządzenie komisji (WE) nr 244/2009 z dnia 18 marca 2009r. w sprawie wykonania dyrektywy 2005/32/WE w odniesieniu do wymogów dotyczących ekoprojektu dla bezkierunkowych lamp do użytku domowego </a:t>
            </a:r>
          </a:p>
        </p:txBody>
      </p:sp>
      <p:sp>
        <p:nvSpPr>
          <p:cNvPr id="25604" name="Symbol zastępczy zawartości 2">
            <a:extLst>
              <a:ext uri="{FF2B5EF4-FFF2-40B4-BE49-F238E27FC236}">
                <a16:creationId xmlns:a16="http://schemas.microsoft.com/office/drawing/2014/main" id="{4A8E0A9D-3E9A-4E35-8D67-3CB563EEBACD}"/>
              </a:ext>
            </a:extLst>
          </p:cNvPr>
          <p:cNvSpPr txBox="1">
            <a:spLocks/>
          </p:cNvSpPr>
          <p:nvPr/>
        </p:nvSpPr>
        <p:spPr bwMode="auto">
          <a:xfrm>
            <a:off x="13990" y="4134768"/>
            <a:ext cx="912812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pl-PL" altLang="pl-PL" sz="2000">
                <a:solidFill>
                  <a:srgbClr val="000000"/>
                </a:solidFill>
              </a:rPr>
              <a:t>„oprawa oświetleniowa” </a:t>
            </a:r>
            <a:r>
              <a:rPr lang="pl-PL" altLang="pl-PL" sz="2000" b="0">
                <a:solidFill>
                  <a:srgbClr val="000000"/>
                </a:solidFill>
              </a:rPr>
              <a:t>oznacza urządzenie, które rozdziela, filtruje lub przekształca światło wysyłane przez źródło światła lub większą liczbę takich źródeł, i które zawiera wszystkie elementy niezbędne do wsparcia, zamocowania i osłonienia tych źródeł światła, a także – w stosownych przypadkach – obwody pomocnicze wraz ze środkami połączenia ich ze źródłem zasilania, ale nie zawiera samych źródeł światła;</a:t>
            </a:r>
            <a:endParaRPr lang="pl-PL" altLang="pl-PL" sz="2000">
              <a:solidFill>
                <a:srgbClr val="000000"/>
              </a:solidFill>
            </a:endParaRP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2C9AE73A-C38D-4F91-A314-7ECBF9866286}"/>
              </a:ext>
            </a:extLst>
          </p:cNvPr>
          <p:cNvSpPr txBox="1">
            <a:spLocks/>
          </p:cNvSpPr>
          <p:nvPr/>
        </p:nvSpPr>
        <p:spPr>
          <a:xfrm>
            <a:off x="0" y="1340768"/>
            <a:ext cx="9144000" cy="44640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DEFINICJE I ZAKRESY ICH STOSOWAŃ - ŹRÓDŁO-OPRAWA-MODUŁ</a:t>
            </a:r>
          </a:p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40E1B90-7A1F-4059-079C-0C2CA5B29694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723C6C95-E0E6-5BA8-7C08-2F8B61016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60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8125A3A-148D-42FE-BABD-07048AC315F5}"/>
              </a:ext>
            </a:extLst>
          </p:cNvPr>
          <p:cNvSpPr txBox="1">
            <a:spLocks/>
          </p:cNvSpPr>
          <p:nvPr/>
        </p:nvSpPr>
        <p:spPr>
          <a:xfrm>
            <a:off x="-15604" y="1341438"/>
            <a:ext cx="9144000" cy="44640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defRPr/>
            </a:pP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DEFINICJE I ZAKRESY ICH STOSOWAŃ - ŹRÓDŁO-OPRAWA-MODUŁ</a:t>
            </a:r>
          </a:p>
          <a:p>
            <a:pPr marL="0" indent="0">
              <a:defRPr/>
            </a:pPr>
            <a:r>
              <a:rPr lang="pl-PL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</a:p>
        </p:txBody>
      </p:sp>
      <p:sp>
        <p:nvSpPr>
          <p:cNvPr id="33795" name="Prostokąt 3">
            <a:extLst>
              <a:ext uri="{FF2B5EF4-FFF2-40B4-BE49-F238E27FC236}">
                <a16:creationId xmlns:a16="http://schemas.microsoft.com/office/drawing/2014/main" id="{E726C2F5-BF31-43E8-A859-B25570AE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34604"/>
            <a:ext cx="91344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dirty="0"/>
              <a:t>Rozporządzenie komisji (WE) nr 1194/2012 z dnia </a:t>
            </a:r>
            <a:r>
              <a:rPr lang="pl-PL" altLang="pl-PL" dirty="0">
                <a:solidFill>
                  <a:schemeClr val="tx1"/>
                </a:solidFill>
              </a:rPr>
              <a:t>12 grudnia 2012r</a:t>
            </a:r>
            <a:r>
              <a:rPr lang="pl-PL" altLang="pl-PL" dirty="0"/>
              <a:t>. w sprawie wykonania dyrektywy 2009/125/WE ….</a:t>
            </a:r>
          </a:p>
        </p:txBody>
      </p:sp>
      <p:sp>
        <p:nvSpPr>
          <p:cNvPr id="33796" name="Prostokąt 4">
            <a:extLst>
              <a:ext uri="{FF2B5EF4-FFF2-40B4-BE49-F238E27FC236}">
                <a16:creationId xmlns:a16="http://schemas.microsoft.com/office/drawing/2014/main" id="{3C4ED96F-AC94-4E39-9AEB-1D7D58937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3463"/>
            <a:ext cx="9144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000"/>
              <a:t>„osprzęt sterujący lampą” </a:t>
            </a:r>
            <a:r>
              <a:rPr lang="pl-PL" altLang="pl-PL" sz="2000" b="0"/>
              <a:t>oznacza urządzenie umieszczone pomiędzy źródłem zasilania a co najmniej jedną lampą, zapewniające funkcjonalność związaną z działaniem lamp, np. przekształcające napięcie zasilające, ograniczające pobór prądu przez lampy do wymaganej wartości, dostarczające napięcia zapłonowego i prądu do nagrzewania wstępnego, zapobiegające zapłonowi na zimno, korygujące współczynnik mocy lub ograniczające zakłócenia fal radiowych. Urządzenie może być przeznaczone do podłączenia do innego osprzętu sterującego lampą w celu realizacji powyższych funkcji. </a:t>
            </a:r>
            <a:endParaRPr lang="pl-PL" altLang="pl-PL" sz="2000"/>
          </a:p>
        </p:txBody>
      </p:sp>
      <p:pic>
        <p:nvPicPr>
          <p:cNvPr id="3" name="Dźwięk 2">
            <a:hlinkClick r:id="" action="ppaction://media"/>
            <a:extLst>
              <a:ext uri="{FF2B5EF4-FFF2-40B4-BE49-F238E27FC236}">
                <a16:creationId xmlns:a16="http://schemas.microsoft.com/office/drawing/2014/main" id="{E38092B2-6C20-D201-5149-4EFB2EE2D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8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FB9BA25A-9030-46B6-BF2C-7B2FCC60DE86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DA87610-CDF3-4D32-8088-2F7A9AC5B93E}"/>
              </a:ext>
            </a:extLst>
          </p:cNvPr>
          <p:cNvSpPr txBox="1"/>
          <p:nvPr/>
        </p:nvSpPr>
        <p:spPr>
          <a:xfrm>
            <a:off x="395536" y="2332197"/>
            <a:ext cx="85324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</a:t>
            </a:r>
          </a:p>
          <a:p>
            <a:endParaRPr lang="pl-PL" sz="24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400" b="0" i="1" u="none" strike="noStrike" baseline="0" dirty="0">
                <a:solidFill>
                  <a:srgbClr val="000000"/>
                </a:solidFill>
                <a:latin typeface="EUAlbertina"/>
              </a:rPr>
              <a:t>Artykuł 6</a:t>
            </a:r>
          </a:p>
          <a:p>
            <a:endParaRPr lang="pl-PL" sz="24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pl-PL" sz="2400" b="1" i="0" u="none" strike="noStrike" baseline="0" dirty="0">
                <a:solidFill>
                  <a:srgbClr val="000000"/>
                </a:solidFill>
                <a:latin typeface="EUAlbertina"/>
              </a:rPr>
              <a:t>Metody pomiaru</a:t>
            </a:r>
            <a:endParaRPr lang="pl-PL" sz="2400" b="0" i="0" u="none" strike="noStrike" baseline="0" dirty="0">
              <a:solidFill>
                <a:srgbClr val="000000"/>
              </a:solidFill>
              <a:latin typeface="EUAlbertina"/>
            </a:endParaRPr>
          </a:p>
          <a:p>
            <a:r>
              <a:rPr lang="pl-PL" sz="2400" i="0" u="none" strike="noStrike" baseline="0" dirty="0">
                <a:solidFill>
                  <a:srgbClr val="000000"/>
                </a:solidFill>
                <a:latin typeface="EUAlbertina"/>
              </a:rPr>
              <a:t>Informacje</a:t>
            </a:r>
            <a:r>
              <a:rPr lang="pl-PL" sz="2400" b="0" i="0" u="none" strike="noStrike" baseline="0" dirty="0">
                <a:solidFill>
                  <a:srgbClr val="000000"/>
                </a:solidFill>
                <a:latin typeface="EUAlbertina"/>
              </a:rPr>
              <a:t>, które należy dostarczyć zgodnie z art. 3 i 4, uzyskuje się przy </a:t>
            </a:r>
            <a:r>
              <a:rPr lang="pl-PL" sz="2400" i="0" u="none" strike="noStrike" baseline="0" dirty="0">
                <a:solidFill>
                  <a:srgbClr val="000000"/>
                </a:solidFill>
                <a:latin typeface="EUAlbertina"/>
              </a:rPr>
              <a:t>zastosowaniu wiarygodnych, dokładnych i odtwarzalnych metod pomiarów i obliczeń</a:t>
            </a:r>
            <a:r>
              <a:rPr lang="pl-PL" sz="2400" b="0" i="0" u="none" strike="noStrike" baseline="0" dirty="0">
                <a:solidFill>
                  <a:srgbClr val="000000"/>
                </a:solidFill>
                <a:latin typeface="EUAlbertina"/>
              </a:rPr>
              <a:t>, z uwzględnieniem uznanej </a:t>
            </a:r>
            <a:r>
              <a:rPr lang="pl-PL" sz="2400" i="0" u="none" strike="noStrike" baseline="0" dirty="0">
                <a:solidFill>
                  <a:srgbClr val="000000"/>
                </a:solidFill>
                <a:latin typeface="EUAlbertina"/>
              </a:rPr>
              <a:t>najnowocześniejszej metody pomiarów i obliczeń</a:t>
            </a:r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5413311A-1EA8-4C68-99FA-8E2AAF298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08" y="1977907"/>
            <a:ext cx="2160240" cy="1344749"/>
          </a:xfrm>
          <a:prstGeom prst="rect">
            <a:avLst/>
          </a:prstGeom>
        </p:spPr>
      </p:pic>
      <p:graphicFrame>
        <p:nvGraphicFramePr>
          <p:cNvPr id="14" name="Obiekt 13">
            <a:extLst>
              <a:ext uri="{FF2B5EF4-FFF2-40B4-BE49-F238E27FC236}">
                <a16:creationId xmlns:a16="http://schemas.microsoft.com/office/drawing/2014/main" id="{57D4B5E4-12F6-43B5-A9EF-7CCCC15179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34223"/>
              </p:ext>
            </p:extLst>
          </p:nvPr>
        </p:nvGraphicFramePr>
        <p:xfrm>
          <a:off x="7740352" y="5175484"/>
          <a:ext cx="1249363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813762" imgH="591863" progId="CorelDRAW.Graphic.11">
                  <p:embed/>
                </p:oleObj>
              </mc:Choice>
              <mc:Fallback>
                <p:oleObj name="CorelDRAW" r:id="rId5" imgW="813762" imgH="591863" progId="CorelDRAW.Graphic.11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11EFFA3E-7463-4547-958E-A05D1DE2D6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352" y="5175484"/>
                        <a:ext cx="1249363" cy="909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Symbol zastępczy zawartości 8">
            <a:extLst>
              <a:ext uri="{FF2B5EF4-FFF2-40B4-BE49-F238E27FC236}">
                <a16:creationId xmlns:a16="http://schemas.microsoft.com/office/drawing/2014/main" id="{3F1AEB22-EDCE-4761-830E-664C7C210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74" y="3102346"/>
            <a:ext cx="936537" cy="936537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4D4A4DE-0943-402C-A19D-9C6C7CC2F9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49" y="2029385"/>
            <a:ext cx="936537" cy="936537"/>
          </a:xfrm>
          <a:prstGeom prst="rect">
            <a:avLst/>
          </a:prstGeom>
        </p:spPr>
      </p:pic>
      <p:pic>
        <p:nvPicPr>
          <p:cNvPr id="17" name="Picture 4" descr="http://www.fachowyelektryk.pl/images/technologie/pomiary/analizatory-jakosci-energii-elektrycznej/analizatory-jakosci-energii-elektrycznej_1.jpg">
            <a:extLst>
              <a:ext uri="{FF2B5EF4-FFF2-40B4-BE49-F238E27FC236}">
                <a16:creationId xmlns:a16="http://schemas.microsoft.com/office/drawing/2014/main" id="{BC1ACD31-7E13-47B6-99EF-8D2558541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37" y="3108066"/>
            <a:ext cx="1118182" cy="93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2">
            <a:extLst>
              <a:ext uri="{FF2B5EF4-FFF2-40B4-BE49-F238E27FC236}">
                <a16:creationId xmlns:a16="http://schemas.microsoft.com/office/drawing/2014/main" id="{7F2856D1-3CAF-49CE-AD2D-9613ACD267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31" y="2093112"/>
            <a:ext cx="1248469" cy="93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19888544-6377-44A2-B3D4-AB35C51550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0600" y="3156839"/>
            <a:ext cx="954119" cy="937258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9C29B2B-C633-B5FB-49A3-4329620C8F98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41D5C53-F2F5-9899-932C-C3A10BE40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95446"/>
      </p:ext>
    </p:extLst>
  </p:cSld>
  <p:clrMapOvr>
    <a:masterClrMapping/>
  </p:clrMapOvr>
  <p:transition advClick="0" advTm="45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ECEFE5B-C12B-4516-809A-E67AFC94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16832"/>
            <a:ext cx="8424936" cy="6710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D005FAB-6D1C-4B10-AE7F-A1ED79D27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587916"/>
            <a:ext cx="7728330" cy="3240360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EA1264E-2FB6-451C-9224-4CABCA2FBA73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B9BA25A-9030-46B6-BF2C-7B2FCC60DE86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8B43471-8470-D3A2-572B-BDFF4845DD1F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1B44611-B149-BA29-6CC9-7B0AD31DD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9972"/>
      </p:ext>
    </p:extLst>
  </p:cSld>
  <p:clrMapOvr>
    <a:masterClrMapping/>
  </p:clrMapOvr>
  <p:transition advClick="0" advTm="62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ECEFE5B-C12B-4516-809A-E67AFC940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916832"/>
            <a:ext cx="8424936" cy="67108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650178-13A2-4F1D-A3ED-CB5371CFE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587916"/>
            <a:ext cx="7152893" cy="357738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BA8B93D-4888-4DD0-844A-1DA5229D2352}"/>
              </a:ext>
            </a:extLst>
          </p:cNvPr>
          <p:cNvSpPr txBox="1"/>
          <p:nvPr/>
        </p:nvSpPr>
        <p:spPr>
          <a:xfrm>
            <a:off x="0" y="1516242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  <a:tabLst>
                <a:tab pos="540385" algn="l"/>
              </a:tabLst>
            </a:pPr>
            <a:r>
              <a:rPr lang="pl-PL" sz="2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Parametry i metodologia ich wyznaczania 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(karta informacyjna produktu)</a:t>
            </a:r>
            <a:endParaRPr lang="pl-PL" sz="20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CC5839C4-C21D-43D1-AF43-433DE4BD8BC8}"/>
              </a:ext>
            </a:extLst>
          </p:cNvPr>
          <p:cNvSpPr txBox="1">
            <a:spLocks/>
          </p:cNvSpPr>
          <p:nvPr/>
        </p:nvSpPr>
        <p:spPr bwMode="auto">
          <a:xfrm>
            <a:off x="812974" y="1026615"/>
            <a:ext cx="8229600" cy="43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sz="2000" dirty="0">
                <a:solidFill>
                  <a:schemeClr val="tx1"/>
                </a:solidFill>
              </a:rPr>
              <a:t>ROZPORZĄDZENIA 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2019/2015/UE i 2019/2020/UE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370A46E-4BB3-16A9-22F9-FAFD64F9132C}"/>
              </a:ext>
            </a:extLst>
          </p:cNvPr>
          <p:cNvSpPr txBox="1"/>
          <p:nvPr/>
        </p:nvSpPr>
        <p:spPr>
          <a:xfrm>
            <a:off x="0" y="188913"/>
            <a:ext cx="9110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Technika świetlna</a:t>
            </a:r>
          </a:p>
          <a:p>
            <a:pPr algn="ctr">
              <a:defRPr/>
            </a:pPr>
            <a:r>
              <a:rPr lang="pl-PL" dirty="0">
                <a:solidFill>
                  <a:srgbClr val="00000A"/>
                </a:solidFill>
                <a:latin typeface="+mj-lt"/>
                <a:cs typeface="Calibri" panose="020F0502020204030204" pitchFamily="34" charset="0"/>
              </a:rPr>
              <a:t>Pomiary parametrów elektrycznych</a:t>
            </a:r>
            <a:endParaRPr lang="pl-PL" sz="2400" b="1" dirty="0">
              <a:latin typeface="+mj-lt"/>
            </a:endParaRPr>
          </a:p>
        </p:txBody>
      </p:sp>
      <p:pic>
        <p:nvPicPr>
          <p:cNvPr id="2" name="Dźwięk 1">
            <a:hlinkClick r:id="" action="ppaction://media"/>
            <a:extLst>
              <a:ext uri="{FF2B5EF4-FFF2-40B4-BE49-F238E27FC236}">
                <a16:creationId xmlns:a16="http://schemas.microsoft.com/office/drawing/2014/main" id="{57D244B4-C459-4D18-F440-72A6790C4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7977"/>
      </p:ext>
    </p:extLst>
  </p:cSld>
  <p:clrMapOvr>
    <a:masterClrMapping/>
  </p:clrMapOvr>
  <p:transition advClick="0" advTm="586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8_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Projekt domyślny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9857</TotalTime>
  <Words>1828</Words>
  <Application>Microsoft Office PowerPoint</Application>
  <PresentationFormat>Pokaz na ekranie (4:3)</PresentationFormat>
  <Paragraphs>263</Paragraphs>
  <Slides>36</Slides>
  <Notes>4</Notes>
  <HiddenSlides>0</HiddenSlides>
  <MMClips>36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36</vt:i4>
      </vt:variant>
    </vt:vector>
  </HeadingPairs>
  <TitlesOfParts>
    <vt:vector size="46" baseType="lpstr">
      <vt:lpstr>Arial</vt:lpstr>
      <vt:lpstr>Calibri</vt:lpstr>
      <vt:lpstr>EUAlbertina</vt:lpstr>
      <vt:lpstr>Symbol</vt:lpstr>
      <vt:lpstr>Tahoma</vt:lpstr>
      <vt:lpstr>Times New Roman</vt:lpstr>
      <vt:lpstr>8_Projekt domyślny</vt:lpstr>
      <vt:lpstr>CorelDRAW</vt:lpstr>
      <vt:lpstr>Równanie</vt:lpstr>
      <vt:lpstr>Equation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…… parametry charakterystyczne LED :                         żywotność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Zespół Szkół Centrum Edukacji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brodowskir</dc:creator>
  <cp:lastModifiedBy>Ewa Kurkowska</cp:lastModifiedBy>
  <cp:revision>806</cp:revision>
  <cp:lastPrinted>2014-02-26T07:43:13Z</cp:lastPrinted>
  <dcterms:created xsi:type="dcterms:W3CDTF">2004-03-18T10:44:30Z</dcterms:created>
  <dcterms:modified xsi:type="dcterms:W3CDTF">2022-12-01T18:51:48Z</dcterms:modified>
</cp:coreProperties>
</file>